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442" r:id="rId4"/>
    <p:sldId id="443" r:id="rId5"/>
    <p:sldId id="444" r:id="rId6"/>
    <p:sldId id="445" r:id="rId7"/>
    <p:sldId id="446" r:id="rId8"/>
    <p:sldId id="447" r:id="rId9"/>
    <p:sldId id="448" r:id="rId10"/>
    <p:sldId id="449" r:id="rId11"/>
    <p:sldId id="450" r:id="rId12"/>
    <p:sldId id="451" r:id="rId13"/>
    <p:sldId id="452" r:id="rId14"/>
    <p:sldId id="453" r:id="rId15"/>
    <p:sldId id="454" r:id="rId16"/>
    <p:sldId id="455" r:id="rId17"/>
    <p:sldId id="456" r:id="rId18"/>
    <p:sldId id="457" r:id="rId19"/>
    <p:sldId id="458" r:id="rId20"/>
    <p:sldId id="459" r:id="rId21"/>
    <p:sldId id="460" r:id="rId22"/>
    <p:sldId id="461" r:id="rId23"/>
    <p:sldId id="462" r:id="rId24"/>
    <p:sldId id="463" r:id="rId25"/>
    <p:sldId id="464" r:id="rId26"/>
    <p:sldId id="465" r:id="rId27"/>
    <p:sldId id="466" r:id="rId28"/>
    <p:sldId id="467" r:id="rId29"/>
    <p:sldId id="468" r:id="rId30"/>
    <p:sldId id="469" r:id="rId31"/>
    <p:sldId id="470" r:id="rId32"/>
    <p:sldId id="471" r:id="rId33"/>
    <p:sldId id="472" r:id="rId34"/>
    <p:sldId id="473" r:id="rId35"/>
    <p:sldId id="474" r:id="rId36"/>
    <p:sldId id="475" r:id="rId37"/>
    <p:sldId id="476" r:id="rId38"/>
    <p:sldId id="477" r:id="rId39"/>
    <p:sldId id="478" r:id="rId40"/>
    <p:sldId id="479" r:id="rId41"/>
    <p:sldId id="480" r:id="rId42"/>
    <p:sldId id="481" r:id="rId43"/>
    <p:sldId id="482" r:id="rId44"/>
    <p:sldId id="483" r:id="rId45"/>
    <p:sldId id="484" r:id="rId46"/>
    <p:sldId id="485" r:id="rId47"/>
    <p:sldId id="486" r:id="rId48"/>
    <p:sldId id="487" r:id="rId49"/>
    <p:sldId id="355" r:id="rId50"/>
    <p:sldId id="358" r:id="rId51"/>
    <p:sldId id="359" r:id="rId52"/>
    <p:sldId id="360" r:id="rId53"/>
    <p:sldId id="361" r:id="rId54"/>
    <p:sldId id="362" r:id="rId55"/>
    <p:sldId id="363" r:id="rId56"/>
    <p:sldId id="364" r:id="rId57"/>
    <p:sldId id="365" r:id="rId58"/>
    <p:sldId id="366" r:id="rId59"/>
    <p:sldId id="367" r:id="rId60"/>
    <p:sldId id="368" r:id="rId61"/>
    <p:sldId id="385" r:id="rId62"/>
    <p:sldId id="386" r:id="rId63"/>
    <p:sldId id="387" r:id="rId64"/>
    <p:sldId id="388" r:id="rId65"/>
    <p:sldId id="389" r:id="rId66"/>
    <p:sldId id="390" r:id="rId67"/>
    <p:sldId id="391" r:id="rId68"/>
    <p:sldId id="392" r:id="rId69"/>
    <p:sldId id="393" r:id="rId70"/>
    <p:sldId id="394" r:id="rId71"/>
    <p:sldId id="395" r:id="rId72"/>
    <p:sldId id="396" r:id="rId73"/>
    <p:sldId id="397" r:id="rId74"/>
    <p:sldId id="398" r:id="rId75"/>
    <p:sldId id="399" r:id="rId76"/>
    <p:sldId id="400" r:id="rId77"/>
    <p:sldId id="401" r:id="rId78"/>
    <p:sldId id="402" r:id="rId79"/>
    <p:sldId id="403" r:id="rId80"/>
    <p:sldId id="404" r:id="rId81"/>
    <p:sldId id="405" r:id="rId82"/>
    <p:sldId id="406" r:id="rId83"/>
    <p:sldId id="407" r:id="rId84"/>
    <p:sldId id="408" r:id="rId85"/>
    <p:sldId id="409" r:id="rId86"/>
    <p:sldId id="410" r:id="rId87"/>
    <p:sldId id="411" r:id="rId88"/>
    <p:sldId id="412" r:id="rId89"/>
    <p:sldId id="413" r:id="rId90"/>
    <p:sldId id="414" r:id="rId91"/>
    <p:sldId id="415" r:id="rId92"/>
    <p:sldId id="416" r:id="rId93"/>
    <p:sldId id="417" r:id="rId94"/>
    <p:sldId id="418" r:id="rId95"/>
    <p:sldId id="419" r:id="rId96"/>
    <p:sldId id="420" r:id="rId97"/>
    <p:sldId id="421" r:id="rId98"/>
    <p:sldId id="422" r:id="rId99"/>
    <p:sldId id="423" r:id="rId100"/>
    <p:sldId id="424" r:id="rId101"/>
    <p:sldId id="425" r:id="rId102"/>
    <p:sldId id="426" r:id="rId103"/>
    <p:sldId id="427" r:id="rId104"/>
    <p:sldId id="428" r:id="rId105"/>
    <p:sldId id="429" r:id="rId106"/>
    <p:sldId id="430" r:id="rId107"/>
    <p:sldId id="431" r:id="rId108"/>
    <p:sldId id="432" r:id="rId109"/>
    <p:sldId id="433" r:id="rId110"/>
    <p:sldId id="434" r:id="rId111"/>
    <p:sldId id="435" r:id="rId112"/>
    <p:sldId id="436" r:id="rId113"/>
    <p:sldId id="437" r:id="rId114"/>
    <p:sldId id="438" r:id="rId115"/>
    <p:sldId id="439" r:id="rId116"/>
    <p:sldId id="440" r:id="rId117"/>
    <p:sldId id="441" r:id="rId118"/>
    <p:sldId id="357" r:id="rId119"/>
    <p:sldId id="369" r:id="rId120"/>
    <p:sldId id="370" r:id="rId121"/>
    <p:sldId id="371" r:id="rId122"/>
    <p:sldId id="372" r:id="rId123"/>
    <p:sldId id="373" r:id="rId124"/>
    <p:sldId id="374" r:id="rId125"/>
    <p:sldId id="375" r:id="rId126"/>
    <p:sldId id="376" r:id="rId127"/>
    <p:sldId id="377" r:id="rId128"/>
    <p:sldId id="378" r:id="rId129"/>
    <p:sldId id="379" r:id="rId130"/>
    <p:sldId id="380" r:id="rId131"/>
    <p:sldId id="381" r:id="rId132"/>
    <p:sldId id="382" r:id="rId133"/>
    <p:sldId id="383" r:id="rId134"/>
    <p:sldId id="384" r:id="rId13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1474" autoAdjust="0"/>
  </p:normalViewPr>
  <p:slideViewPr>
    <p:cSldViewPr>
      <p:cViewPr varScale="1">
        <p:scale>
          <a:sx n="62" d="100"/>
          <a:sy n="62" d="100"/>
        </p:scale>
        <p:origin x="-72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C088FC3-C7B4-4B37-B45C-31E6CE50F157}" type="datetimeFigureOut">
              <a:rPr lang="es-ES" smtClean="0"/>
              <a:pPr/>
              <a:t>07/10/2009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6ED4CD-A62D-4293-9C0E-475A022AAEA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C088FC3-C7B4-4B37-B45C-31E6CE50F157}" type="datetimeFigureOut">
              <a:rPr lang="es-ES" smtClean="0"/>
              <a:pPr/>
              <a:t>07/10/2009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6ED4CD-A62D-4293-9C0E-475A022AAEA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C088FC3-C7B4-4B37-B45C-31E6CE50F157}" type="datetimeFigureOut">
              <a:rPr lang="es-ES" smtClean="0"/>
              <a:pPr/>
              <a:t>07/10/2009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6ED4CD-A62D-4293-9C0E-475A022AAEAF}"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C088FC3-C7B4-4B37-B45C-31E6CE50F157}" type="datetimeFigureOut">
              <a:rPr lang="es-ES" smtClean="0"/>
              <a:pPr/>
              <a:t>07/10/2009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6ED4CD-A62D-4293-9C0E-475A022AAEA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C088FC3-C7B4-4B37-B45C-31E6CE50F157}" type="datetimeFigureOut">
              <a:rPr lang="es-ES" smtClean="0"/>
              <a:pPr/>
              <a:t>07/10/2009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6ED4CD-A62D-4293-9C0E-475A022AAEA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C088FC3-C7B4-4B37-B45C-31E6CE50F157}" type="datetimeFigureOut">
              <a:rPr lang="es-ES" smtClean="0"/>
              <a:pPr/>
              <a:t>07/10/2009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6ED4CD-A62D-4293-9C0E-475A022AAEA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C088FC3-C7B4-4B37-B45C-31E6CE50F157}" type="datetimeFigureOut">
              <a:rPr lang="es-ES" smtClean="0"/>
              <a:pPr/>
              <a:t>07/10/2009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96ED4CD-A62D-4293-9C0E-475A022AAEA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C088FC3-C7B4-4B37-B45C-31E6CE50F157}" type="datetimeFigureOut">
              <a:rPr lang="es-ES" smtClean="0"/>
              <a:pPr/>
              <a:t>07/10/2009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96ED4CD-A62D-4293-9C0E-475A022AAEA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088FC3-C7B4-4B37-B45C-31E6CE50F157}" type="datetimeFigureOut">
              <a:rPr lang="es-ES" smtClean="0"/>
              <a:pPr/>
              <a:t>07/10/2009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96ED4CD-A62D-4293-9C0E-475A022AAEA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088FC3-C7B4-4B37-B45C-31E6CE50F157}" type="datetimeFigureOut">
              <a:rPr lang="es-ES" smtClean="0"/>
              <a:pPr/>
              <a:t>07/10/2009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6ED4CD-A62D-4293-9C0E-475A022AAEA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088FC3-C7B4-4B37-B45C-31E6CE50F157}" type="datetimeFigureOut">
              <a:rPr lang="es-ES" smtClean="0"/>
              <a:pPr/>
              <a:t>07/10/2009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6ED4CD-A62D-4293-9C0E-475A022AAEA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88FC3-C7B4-4B37-B45C-31E6CE50F157}" type="datetimeFigureOut">
              <a:rPr lang="es-ES" smtClean="0"/>
              <a:pPr/>
              <a:t>07/10/2009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ED4CD-A62D-4293-9C0E-475A022AAEA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3" Type="http://schemas.openxmlformats.org/officeDocument/2006/relationships/image" Target="http://estaticos.poblenet.com/01/tutoriales/169/serie%20ohm.gif" TargetMode="External"/><Relationship Id="rId2" Type="http://schemas.openxmlformats.org/officeDocument/2006/relationships/image" Target="../media/image40.png"/><Relationship Id="rId1" Type="http://schemas.openxmlformats.org/officeDocument/2006/relationships/slideLayout" Target="../slideLayouts/slideLayout7.xml"/><Relationship Id="rId5" Type="http://schemas.openxmlformats.org/officeDocument/2006/relationships/image" Target="http://estaticos.poblenet.com/01/tutoriales/169/voltajes%20ohm.gif" TargetMode="External"/><Relationship Id="rId4" Type="http://schemas.openxmlformats.org/officeDocument/2006/relationships/image" Target="../media/image41.png"/></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3" Type="http://schemas.openxmlformats.org/officeDocument/2006/relationships/image" Target="http://estaticos.poblenet.com/01/tutoriales/169/paralelo%20ohm.gif" TargetMode="External"/><Relationship Id="rId2" Type="http://schemas.openxmlformats.org/officeDocument/2006/relationships/image" Target="../media/image42.png"/><Relationship Id="rId1" Type="http://schemas.openxmlformats.org/officeDocument/2006/relationships/slideLayout" Target="../slideLayouts/slideLayout7.xml"/><Relationship Id="rId5" Type="http://schemas.openxmlformats.org/officeDocument/2006/relationships/image" Target="http://estaticos.poblenet.com/01/tutoriales/169/voltajes%20ohm1.gif" TargetMode="External"/><Relationship Id="rId4" Type="http://schemas.openxmlformats.org/officeDocument/2006/relationships/image" Target="../media/image43.png"/></Relationships>
</file>

<file path=ppt/slides/_rels/slide109.xml.rels><?xml version="1.0" encoding="UTF-8" standalone="yes"?>
<Relationships xmlns="http://schemas.openxmlformats.org/package/2006/relationships"><Relationship Id="rId3" Type="http://schemas.openxmlformats.org/officeDocument/2006/relationships/image" Target="http://estaticos.poblenet.com/01/tutoriales/169/voltajes%20ohm2.gif" TargetMode="External"/><Relationship Id="rId2" Type="http://schemas.openxmlformats.org/officeDocument/2006/relationships/image" Target="../media/image44.png"/><Relationship Id="rId1" Type="http://schemas.openxmlformats.org/officeDocument/2006/relationships/slideLayout" Target="../slideLayouts/slideLayout7.xml"/><Relationship Id="rId5" Type="http://schemas.openxmlformats.org/officeDocument/2006/relationships/image" Target="http://estaticos.poblenet.com/01/tutoriales/169/voltajes%20ohm3.gif" TargetMode="External"/><Relationship Id="rId4" Type="http://schemas.openxmlformats.org/officeDocument/2006/relationships/image" Target="../media/image4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3" Type="http://schemas.openxmlformats.org/officeDocument/2006/relationships/image" Target="http://estaticos.poblenet.com/01/tutoriales/169/serieparalelo%20ohm.gif" TargetMode="External"/><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file:///C:\Users\mgasesorias\Videos\Envasadoras\MOV00306.MPG"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0.png"/></Relationships>
</file>

<file path=ppt/slides/_rels/slide5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5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file:///C:\Users\mgasesorias\Videos\Envasadoras\MOV00302.MPG"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file:///C:\Users\mgasesorias\Videos\Envasadoras\MOV00302.MPG" TargetMode="Externa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file:///C:\Users\mgasesorias\Videos\Envasadoras\MOV00306.MPG" TargetMode="External"/></Relationships>
</file>

<file path=ppt/slides/_rels/slide8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www.asifunciona.com/biografias/ohm/ohm.htm" TargetMode="Externa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59801" y="2967335"/>
            <a:ext cx="5242077" cy="461665"/>
          </a:xfrm>
          <a:prstGeom prst="rect">
            <a:avLst/>
          </a:prstGeom>
          <a:noFill/>
        </p:spPr>
        <p:txBody>
          <a:bodyPr wrap="none" lIns="91440" tIns="45720" rIns="91440" bIns="45720">
            <a:spAutoFit/>
          </a:bodyPr>
          <a:lstStyle/>
          <a:p>
            <a:pPr algn="ctr"/>
            <a:r>
              <a:rPr lang="es-ES" sz="2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Segunda parte : electromagnetismo </a:t>
            </a:r>
            <a:endParaRPr lang="es-ES" sz="2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457200" y="142875"/>
            <a:ext cx="8229600" cy="571500"/>
          </a:xfrm>
        </p:spPr>
        <p:txBody>
          <a:bodyPr/>
          <a:lstStyle/>
          <a:p>
            <a:r>
              <a:rPr lang="es-CL" sz="2800" u="sng" dirty="0" smtClean="0"/>
              <a:t>Trabajo eléctrico y Diferencia de potencial</a:t>
            </a:r>
          </a:p>
        </p:txBody>
      </p:sp>
      <p:pic>
        <p:nvPicPr>
          <p:cNvPr id="9219" name="4 Marcador de contenido" descr="http://www.sapiensman.com/electrotecnia/imagenes/index.20.jpg"/>
          <p:cNvPicPr>
            <a:picLocks noGrp="1"/>
          </p:cNvPicPr>
          <p:nvPr>
            <p:ph idx="1"/>
          </p:nvPr>
        </p:nvPicPr>
        <p:blipFill>
          <a:blip r:embed="rId2"/>
          <a:srcRect/>
          <a:stretch>
            <a:fillRect/>
          </a:stretch>
        </p:blipFill>
        <p:spPr>
          <a:xfrm>
            <a:off x="214313" y="1000125"/>
            <a:ext cx="4500562" cy="4000500"/>
          </a:xfrm>
        </p:spPr>
      </p:pic>
      <p:pic>
        <p:nvPicPr>
          <p:cNvPr id="9220" name="6 Imagen" descr="http://www.sapiensman.com/electrotecnia/imagenes/form8.gif"/>
          <p:cNvPicPr>
            <a:picLocks noChangeAspect="1" noChangeArrowheads="1"/>
          </p:cNvPicPr>
          <p:nvPr/>
        </p:nvPicPr>
        <p:blipFill>
          <a:blip r:embed="rId3"/>
          <a:srcRect/>
          <a:stretch>
            <a:fillRect/>
          </a:stretch>
        </p:blipFill>
        <p:spPr bwMode="auto">
          <a:xfrm>
            <a:off x="214313" y="5857875"/>
            <a:ext cx="8286750" cy="857250"/>
          </a:xfrm>
          <a:prstGeom prst="rect">
            <a:avLst/>
          </a:prstGeom>
          <a:noFill/>
          <a:ln w="9525">
            <a:noFill/>
            <a:miter lim="800000"/>
            <a:headEnd/>
            <a:tailEnd/>
          </a:ln>
        </p:spPr>
      </p:pic>
      <p:sp>
        <p:nvSpPr>
          <p:cNvPr id="9221" name="7 CuadroTexto"/>
          <p:cNvSpPr txBox="1">
            <a:spLocks noChangeArrowheads="1"/>
          </p:cNvSpPr>
          <p:nvPr/>
        </p:nvSpPr>
        <p:spPr bwMode="auto">
          <a:xfrm>
            <a:off x="857250" y="4643438"/>
            <a:ext cx="1000125" cy="369887"/>
          </a:xfrm>
          <a:prstGeom prst="rect">
            <a:avLst/>
          </a:prstGeom>
          <a:noFill/>
          <a:ln w="9525">
            <a:noFill/>
            <a:miter lim="800000"/>
            <a:headEnd/>
            <a:tailEnd/>
          </a:ln>
        </p:spPr>
        <p:txBody>
          <a:bodyPr>
            <a:spAutoFit/>
          </a:bodyPr>
          <a:lstStyle/>
          <a:p>
            <a:r>
              <a:rPr lang="es-CL"/>
              <a:t>Fig. 1-1</a:t>
            </a:r>
            <a:endParaRPr lang="es-CL">
              <a:latin typeface="Calibri" pitchFamily="34" charset="0"/>
            </a:endParaRPr>
          </a:p>
        </p:txBody>
      </p:sp>
      <p:sp>
        <p:nvSpPr>
          <p:cNvPr id="1026" name="Text Box 2"/>
          <p:cNvSpPr txBox="1">
            <a:spLocks noChangeArrowheads="1"/>
          </p:cNvSpPr>
          <p:nvPr/>
        </p:nvSpPr>
        <p:spPr bwMode="auto">
          <a:xfrm>
            <a:off x="4714875" y="714375"/>
            <a:ext cx="4143375" cy="5143500"/>
          </a:xfrm>
          <a:prstGeom prst="rect">
            <a:avLst/>
          </a:prstGeom>
          <a:noFill/>
          <a:ln w="9525">
            <a:noFill/>
            <a:miter lim="800000"/>
            <a:headEnd/>
            <a:tailEnd/>
          </a:ln>
        </p:spPr>
        <p:txBody>
          <a:bodyPr/>
          <a:lstStyle/>
          <a:p>
            <a:pPr algn="just">
              <a:defRPr/>
            </a:pPr>
            <a:r>
              <a:rPr lang="es-CL" sz="2200" dirty="0">
                <a:latin typeface="+mj-lt"/>
                <a:cs typeface="Arial" pitchFamily="34" charset="0"/>
              </a:rPr>
              <a:t>Fig. 1-1 . La FEM de la fuente es igual a las caídas de potencial en el circuito externo.</a:t>
            </a:r>
          </a:p>
          <a:p>
            <a:pPr algn="just">
              <a:spcAft>
                <a:spcPts val="1000"/>
              </a:spcAft>
              <a:defRPr/>
            </a:pPr>
            <a:r>
              <a:rPr lang="es-CL" sz="2200" dirty="0">
                <a:latin typeface="+mj-lt"/>
                <a:cs typeface="Arial" pitchFamily="34" charset="0"/>
              </a:rPr>
              <a:t>En forma equivalente existe una diferencia de potencial de 1 volt si 1 joule de trabajo es realizado por una carga + de 1 coulomb que se mueve desde un punto, de elevado potencial, a otro de potencial menor. En general, la diferencia de potencial E (en volts o voltios ) es el trabajo W (en Joules o julios ) realizado por las cargas Q (Coulumbs o culombios ) por unidad de carga </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1285852" y="1214422"/>
            <a:ext cx="678661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Para hallar ahora la tensión o voltaje </a:t>
            </a:r>
            <a:r>
              <a:rPr lang="es-ES" sz="1400" b="1" dirty="0" smtClean="0"/>
              <a:t>"V"</a:t>
            </a:r>
            <a:r>
              <a:rPr lang="es-ES" sz="1400" dirty="0" smtClean="0"/>
              <a:t> aplicado a un circuito, conociendo el valor de la intensidad de la corriente en ampere </a:t>
            </a:r>
            <a:r>
              <a:rPr lang="es-ES" sz="1400" b="1" dirty="0" smtClean="0"/>
              <a:t>"A"</a:t>
            </a:r>
            <a:r>
              <a:rPr lang="es-ES" sz="1400" dirty="0" smtClean="0"/>
              <a:t> que lo recorre y el valor en ohm de la resistencia </a:t>
            </a:r>
            <a:r>
              <a:rPr lang="es-ES" sz="1400" b="1" dirty="0" smtClean="0"/>
              <a:t>"R"</a:t>
            </a:r>
            <a:r>
              <a:rPr lang="es-ES" sz="1400" dirty="0" smtClean="0"/>
              <a:t> del consumidor o carga a éste conectada, podemos seguir el mismo procedimiento tapando ahora la </a:t>
            </a:r>
            <a:r>
              <a:rPr lang="es-ES" sz="1400" b="1" dirty="0" smtClean="0"/>
              <a:t>"V”</a:t>
            </a:r>
            <a:r>
              <a:rPr lang="es-ES" sz="1400" dirty="0" smtClean="0"/>
              <a:t>, que será la incógnita a despejar. </a:t>
            </a:r>
            <a:endParaRPr lang="es-ES" sz="1400" dirty="0"/>
          </a:p>
        </p:txBody>
      </p:sp>
      <p:sp>
        <p:nvSpPr>
          <p:cNvPr id="4" name="Rectangle 9"/>
          <p:cNvSpPr>
            <a:spLocks noChangeArrowheads="1"/>
          </p:cNvSpPr>
          <p:nvPr/>
        </p:nvSpPr>
        <p:spPr bwMode="auto">
          <a:xfrm>
            <a:off x="2500298" y="642918"/>
            <a:ext cx="457203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b="1" dirty="0" smtClean="0"/>
              <a:t>HALLAR EL VALOR DE LA TENSIÓN O VOLTAJE</a:t>
            </a:r>
            <a:endParaRPr lang="es-ES" sz="1400" b="1" dirty="0"/>
          </a:p>
        </p:txBody>
      </p:sp>
      <p:pic>
        <p:nvPicPr>
          <p:cNvPr id="188418" name="Picture 2"/>
          <p:cNvPicPr>
            <a:picLocks noChangeAspect="1" noChangeArrowheads="1"/>
          </p:cNvPicPr>
          <p:nvPr/>
        </p:nvPicPr>
        <p:blipFill>
          <a:blip r:embed="rId2"/>
          <a:srcRect/>
          <a:stretch>
            <a:fillRect/>
          </a:stretch>
        </p:blipFill>
        <p:spPr bwMode="auto">
          <a:xfrm>
            <a:off x="3857620" y="2500306"/>
            <a:ext cx="1435100" cy="1193800"/>
          </a:xfrm>
          <a:prstGeom prst="rect">
            <a:avLst/>
          </a:prstGeom>
          <a:noFill/>
          <a:ln w="9525">
            <a:noFill/>
            <a:miter lim="800000"/>
            <a:headEnd/>
            <a:tailEnd/>
          </a:ln>
        </p:spPr>
      </p:pic>
      <p:sp>
        <p:nvSpPr>
          <p:cNvPr id="6" name="Rectangle 9"/>
          <p:cNvSpPr>
            <a:spLocks noChangeArrowheads="1"/>
          </p:cNvSpPr>
          <p:nvPr/>
        </p:nvSpPr>
        <p:spPr bwMode="auto">
          <a:xfrm>
            <a:off x="1214414" y="4071942"/>
            <a:ext cx="678661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dirty="0" smtClean="0"/>
              <a:t>Sustituimos los valores de la intensidad de corriente </a:t>
            </a:r>
            <a:r>
              <a:rPr lang="es-ES" sz="1400" b="1" dirty="0" smtClean="0"/>
              <a:t>"A"</a:t>
            </a:r>
            <a:r>
              <a:rPr lang="es-ES" sz="1400" dirty="0" smtClean="0"/>
              <a:t> y de la resistencia </a:t>
            </a:r>
            <a:r>
              <a:rPr lang="es-ES" sz="1400" b="1" dirty="0" smtClean="0"/>
              <a:t>"R"</a:t>
            </a:r>
            <a:r>
              <a:rPr lang="es-ES" sz="1400" dirty="0" smtClean="0"/>
              <a:t> del ejemplo anterior y tendremos:</a:t>
            </a:r>
            <a:endParaRPr lang="es-ES" sz="1400" dirty="0"/>
          </a:p>
        </p:txBody>
      </p:sp>
      <p:pic>
        <p:nvPicPr>
          <p:cNvPr id="7" name="Picture 1"/>
          <p:cNvPicPr>
            <a:picLocks noChangeAspect="1" noChangeArrowheads="1"/>
          </p:cNvPicPr>
          <p:nvPr/>
        </p:nvPicPr>
        <p:blipFill>
          <a:blip r:embed="rId3"/>
          <a:srcRect/>
          <a:stretch>
            <a:fillRect/>
          </a:stretch>
        </p:blipFill>
        <p:spPr bwMode="auto">
          <a:xfrm>
            <a:off x="3500430" y="5000636"/>
            <a:ext cx="2197100" cy="381000"/>
          </a:xfrm>
          <a:prstGeom prst="rect">
            <a:avLst/>
          </a:prstGeom>
          <a:noFill/>
          <a:ln w="9525">
            <a:noFill/>
            <a:miter lim="800000"/>
            <a:headEnd/>
            <a:tailEnd/>
          </a:ln>
        </p:spPr>
      </p:pic>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1071538" y="714356"/>
            <a:ext cx="678661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El resultado de esa operación de multiplicar será </a:t>
            </a:r>
            <a:r>
              <a:rPr lang="es-ES" sz="1400" b="1" dirty="0" smtClean="0"/>
              <a:t>1,5 V</a:t>
            </a:r>
            <a:r>
              <a:rPr lang="es-ES" sz="1400" dirty="0" smtClean="0"/>
              <a:t>, que es la diferencia de potencial o fuerza electromotriz (FEM), que proporciona la batería conectada en el circuito.</a:t>
            </a:r>
            <a:br>
              <a:rPr lang="es-ES" sz="1400" dirty="0" smtClean="0"/>
            </a:br>
            <a:r>
              <a:rPr lang="es-ES" sz="1400" dirty="0" smtClean="0"/>
              <a:t/>
            </a:r>
            <a:br>
              <a:rPr lang="es-ES" sz="1400" dirty="0" smtClean="0"/>
            </a:br>
            <a:r>
              <a:rPr lang="es-ES" sz="1400" dirty="0" smtClean="0"/>
              <a:t>Los más entendidos en matemáticas pueden utilizar directamente la fórmula general de la Ley de Ohm realizando los correspondientes despejes para hallar las incógnitas. Para hallar el valor de la intensidad "I" se parte de la representación matemática de la fórmula general</a:t>
            </a:r>
            <a:endParaRPr lang="es-ES" sz="1400" dirty="0"/>
          </a:p>
        </p:txBody>
      </p:sp>
      <p:pic>
        <p:nvPicPr>
          <p:cNvPr id="187394" name="Picture 2"/>
          <p:cNvPicPr>
            <a:picLocks noChangeAspect="1" noChangeArrowheads="1"/>
          </p:cNvPicPr>
          <p:nvPr/>
        </p:nvPicPr>
        <p:blipFill>
          <a:blip r:embed="rId2"/>
          <a:srcRect/>
          <a:stretch>
            <a:fillRect/>
          </a:stretch>
        </p:blipFill>
        <p:spPr bwMode="auto">
          <a:xfrm>
            <a:off x="3857620" y="2428868"/>
            <a:ext cx="762000" cy="833438"/>
          </a:xfrm>
          <a:prstGeom prst="rect">
            <a:avLst/>
          </a:prstGeom>
          <a:noFill/>
          <a:ln w="9525">
            <a:noFill/>
            <a:miter lim="800000"/>
            <a:headEnd/>
            <a:tailEnd/>
          </a:ln>
        </p:spPr>
      </p:pic>
      <p:sp>
        <p:nvSpPr>
          <p:cNvPr id="5" name="Rectangle 9"/>
          <p:cNvSpPr>
            <a:spLocks noChangeArrowheads="1"/>
          </p:cNvSpPr>
          <p:nvPr/>
        </p:nvSpPr>
        <p:spPr bwMode="auto">
          <a:xfrm>
            <a:off x="1071538" y="3429000"/>
            <a:ext cx="678661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dirty="0" smtClean="0"/>
              <a:t>De donde:</a:t>
            </a:r>
            <a:br>
              <a:rPr lang="es-ES" sz="1400" dirty="0" smtClean="0"/>
            </a:br>
            <a:r>
              <a:rPr lang="es-ES" sz="1400" b="1" dirty="0" smtClean="0"/>
              <a:t>I </a:t>
            </a:r>
            <a:r>
              <a:rPr lang="es-ES" sz="1400" dirty="0" smtClean="0"/>
              <a:t>– Intensidad de la corriente que recorre el circuito en ampere </a:t>
            </a:r>
            <a:r>
              <a:rPr lang="es-ES" sz="1400" b="1" dirty="0" smtClean="0"/>
              <a:t>(A)</a:t>
            </a:r>
            <a:r>
              <a:rPr lang="es-ES" sz="1400" dirty="0" smtClean="0"/>
              <a:t/>
            </a:r>
            <a:br>
              <a:rPr lang="es-ES" sz="1400" dirty="0" smtClean="0"/>
            </a:br>
            <a:r>
              <a:rPr lang="es-ES" sz="1400" dirty="0" smtClean="0"/>
              <a:t/>
            </a:r>
            <a:br>
              <a:rPr lang="es-ES" sz="1400" dirty="0" smtClean="0"/>
            </a:br>
            <a:r>
              <a:rPr lang="es-ES" sz="1400" b="1" dirty="0" smtClean="0"/>
              <a:t>E</a:t>
            </a:r>
            <a:r>
              <a:rPr lang="es-ES" sz="1400" dirty="0" smtClean="0"/>
              <a:t> – Valor de la tensión, voltaje o fuerza electromotriz en volt </a:t>
            </a:r>
            <a:r>
              <a:rPr lang="es-ES" sz="1400" b="1" dirty="0" smtClean="0"/>
              <a:t>(V)</a:t>
            </a:r>
            <a:r>
              <a:rPr lang="es-ES" sz="1400" dirty="0" smtClean="0"/>
              <a:t/>
            </a:r>
            <a:br>
              <a:rPr lang="es-ES" sz="1400" dirty="0" smtClean="0"/>
            </a:br>
            <a:r>
              <a:rPr lang="es-ES" sz="1400" dirty="0" smtClean="0"/>
              <a:t/>
            </a:r>
            <a:br>
              <a:rPr lang="es-ES" sz="1400" dirty="0" smtClean="0"/>
            </a:br>
            <a:r>
              <a:rPr lang="es-ES" sz="1400" b="1" dirty="0" smtClean="0"/>
              <a:t>R</a:t>
            </a:r>
            <a:r>
              <a:rPr lang="es-ES" sz="1400" dirty="0" smtClean="0"/>
              <a:t> – Valor de la resistencia del consumidor o carga conectado al circuito en ohm ( ).</a:t>
            </a:r>
          </a:p>
          <a:p>
            <a:r>
              <a:rPr lang="es-ES" sz="1400" dirty="0" smtClean="0"/>
              <a:t/>
            </a:r>
            <a:br>
              <a:rPr lang="es-ES" sz="1400" dirty="0" smtClean="0"/>
            </a:br>
            <a:r>
              <a:rPr lang="es-ES" sz="1400" dirty="0" smtClean="0"/>
              <a:t>Para hallar la resistencia, despejamos la </a:t>
            </a:r>
            <a:r>
              <a:rPr lang="es-ES" sz="1400" b="1" dirty="0" smtClean="0"/>
              <a:t>“R”</a:t>
            </a:r>
            <a:r>
              <a:rPr lang="es-ES" sz="1400" dirty="0" smtClean="0"/>
              <a:t> en la fórmula de la forma siguiente</a:t>
            </a:r>
            <a:endParaRPr lang="es-ES" sz="1400" dirty="0"/>
          </a:p>
        </p:txBody>
      </p:sp>
      <p:pic>
        <p:nvPicPr>
          <p:cNvPr id="187395" name="Picture 3"/>
          <p:cNvPicPr>
            <a:picLocks noChangeAspect="1" noChangeArrowheads="1"/>
          </p:cNvPicPr>
          <p:nvPr/>
        </p:nvPicPr>
        <p:blipFill>
          <a:blip r:embed="rId3"/>
          <a:srcRect/>
          <a:stretch>
            <a:fillRect/>
          </a:stretch>
        </p:blipFill>
        <p:spPr bwMode="auto">
          <a:xfrm>
            <a:off x="3929058" y="5643578"/>
            <a:ext cx="762000" cy="762000"/>
          </a:xfrm>
          <a:prstGeom prst="rect">
            <a:avLst/>
          </a:prstGeom>
          <a:noFill/>
          <a:ln w="9525">
            <a:noFill/>
            <a:miter lim="800000"/>
            <a:headEnd/>
            <a:tailEnd/>
          </a:ln>
        </p:spPr>
      </p:pic>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928662" y="857232"/>
            <a:ext cx="421484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Y para hallar la tensión despejamos la fórmula así</a:t>
            </a:r>
            <a:endParaRPr lang="es-ES" sz="1400" dirty="0"/>
          </a:p>
        </p:txBody>
      </p:sp>
      <p:pic>
        <p:nvPicPr>
          <p:cNvPr id="186369" name="Picture 1"/>
          <p:cNvPicPr>
            <a:picLocks noChangeAspect="1" noChangeArrowheads="1"/>
          </p:cNvPicPr>
          <p:nvPr/>
        </p:nvPicPr>
        <p:blipFill>
          <a:blip r:embed="rId2"/>
          <a:srcRect/>
          <a:stretch>
            <a:fillRect/>
          </a:stretch>
        </p:blipFill>
        <p:spPr bwMode="auto">
          <a:xfrm>
            <a:off x="3500430" y="1428736"/>
            <a:ext cx="1244600" cy="482600"/>
          </a:xfrm>
          <a:prstGeom prst="rect">
            <a:avLst/>
          </a:prstGeom>
          <a:noFill/>
          <a:ln w="9525">
            <a:noFill/>
            <a:miter lim="800000"/>
            <a:headEnd/>
            <a:tailEnd/>
          </a:ln>
        </p:spPr>
      </p:pic>
      <p:sp>
        <p:nvSpPr>
          <p:cNvPr id="4" name="Rectangle 9"/>
          <p:cNvSpPr>
            <a:spLocks noChangeArrowheads="1"/>
          </p:cNvSpPr>
          <p:nvPr/>
        </p:nvSpPr>
        <p:spPr bwMode="auto">
          <a:xfrm>
            <a:off x="1785918" y="2571744"/>
            <a:ext cx="507209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600" b="1" dirty="0" smtClean="0"/>
              <a:t>RELACION   ENTRE VOLTAJE, CORRIENTE Y RESISTENCIA:</a:t>
            </a:r>
            <a:endParaRPr lang="es-ES" sz="1600" b="1" i="1" dirty="0"/>
          </a:p>
        </p:txBody>
      </p:sp>
      <p:sp>
        <p:nvSpPr>
          <p:cNvPr id="5" name="Rectangle 9"/>
          <p:cNvSpPr>
            <a:spLocks noChangeArrowheads="1"/>
          </p:cNvSpPr>
          <p:nvPr/>
        </p:nvSpPr>
        <p:spPr bwMode="auto">
          <a:xfrm>
            <a:off x="1000100" y="3429000"/>
            <a:ext cx="7143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600" dirty="0" smtClean="0"/>
              <a:t>Si se aplican 10 voltios a una resistencia de un ohmio en un circuito cerrado, fluye por el una corriente de 10 amperios los cuales se pueden medir con un amperímetro. La caída de voltaje en la resistencia es de 10 voltios, medidos con un voltímetro y es opuesto en polaridad al voltaje de la batería.</a:t>
            </a:r>
          </a:p>
          <a:p>
            <a:pPr algn="just"/>
            <a:r>
              <a:rPr lang="es-ES" sz="1600" dirty="0" smtClean="0"/>
              <a:t> </a:t>
            </a:r>
            <a:br>
              <a:rPr lang="es-ES" sz="1600" dirty="0" smtClean="0"/>
            </a:br>
            <a:r>
              <a:rPr lang="es-ES" sz="1600" dirty="0" smtClean="0"/>
              <a:t>Si se aumenta el voltaje a 20 y la resistencia sigue siendo de 1 ohmio, esto es causa de una corriente de 20 amperios, mismos que fluirán por la resistencia. La caída de voltaje en la resistencia sigue siendo igual al voltaje de la batería, en este caso 20 voltios. </a:t>
            </a:r>
            <a:endParaRPr lang="es-ES" sz="1600"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928662" y="714356"/>
            <a:ext cx="71438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600" b="1" dirty="0" smtClean="0"/>
              <a:t>Otro ejemplo:</a:t>
            </a:r>
            <a:r>
              <a:rPr lang="es-ES" sz="1600" dirty="0" smtClean="0"/>
              <a:t> Si mantenemos el voltaje en 20 voltios y aumentamos la resistencia a 5 ohmios, la corriente bajará a 4 amperios. A esta relación entre el voltaje, la corriente y la resistencia se le llama </a:t>
            </a:r>
            <a:r>
              <a:rPr lang="es-ES" sz="1600" i="1" dirty="0" smtClean="0"/>
              <a:t>"</a:t>
            </a:r>
            <a:r>
              <a:rPr lang="es-ES" sz="1600" i="1" dirty="0" smtClean="0">
                <a:solidFill>
                  <a:srgbClr val="FF0000"/>
                </a:solidFill>
              </a:rPr>
              <a:t>LEY DE OHM</a:t>
            </a:r>
            <a:r>
              <a:rPr lang="es-ES" sz="1600" i="1" dirty="0" smtClean="0"/>
              <a:t>"</a:t>
            </a:r>
            <a:r>
              <a:rPr lang="es-ES" sz="1600" dirty="0" smtClean="0"/>
              <a:t>.</a:t>
            </a:r>
          </a:p>
          <a:p>
            <a:pPr algn="just"/>
            <a:r>
              <a:rPr lang="es-ES" sz="1600" dirty="0" smtClean="0"/>
              <a:t>Como se dio el ejemplo anteriormente, cuando la resistencia se aumento 5 veces la corriente bajo a una quinta parte. Resumiendo, decimos que la corriente es directamente proporcional al voltaje e inversamente proporcional a la resistencia, esta relación se expresa en la ecuación matemática siguiente:</a:t>
            </a:r>
            <a:endParaRPr lang="es-ES" sz="1600" dirty="0"/>
          </a:p>
        </p:txBody>
      </p:sp>
      <p:sp>
        <p:nvSpPr>
          <p:cNvPr id="3" name="Rectangle 9"/>
          <p:cNvSpPr>
            <a:spLocks noChangeArrowheads="1"/>
          </p:cNvSpPr>
          <p:nvPr/>
        </p:nvSpPr>
        <p:spPr bwMode="auto">
          <a:xfrm>
            <a:off x="1285852" y="2786058"/>
            <a:ext cx="678661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600" dirty="0" smtClean="0">
                <a:solidFill>
                  <a:srgbClr val="FF0000"/>
                </a:solidFill>
              </a:rPr>
              <a:t>I (corriente o amperaje) es igual a E (voltaje) dividido R (resistencia en ohmios).</a:t>
            </a:r>
            <a:endParaRPr lang="es-ES" sz="1600" dirty="0">
              <a:solidFill>
                <a:srgbClr val="FF0000"/>
              </a:solidFill>
            </a:endParaRPr>
          </a:p>
        </p:txBody>
      </p:sp>
      <p:sp>
        <p:nvSpPr>
          <p:cNvPr id="4" name="Rectangle 9"/>
          <p:cNvSpPr>
            <a:spLocks noChangeArrowheads="1"/>
          </p:cNvSpPr>
          <p:nvPr/>
        </p:nvSpPr>
        <p:spPr bwMode="auto">
          <a:xfrm>
            <a:off x="1071538" y="3714752"/>
            <a:ext cx="728667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600" dirty="0" smtClean="0"/>
              <a:t>La ecuación anteriormente descrita nos sirve para hallar la corriente, si el voltaje y la resistencia se conocen, tomemos como ejemplo que tenemos 20 voltios (E) y un resistor de 5 ohmios (R) el resultado es 4 amperios (I). Si lo que queremos es hallar la resistencia, la ecuación es: R igual a E dividido I, o sea, 20 voltios dividido 4 amperios igual:5 ohmios. </a:t>
            </a:r>
          </a:p>
          <a:p>
            <a:r>
              <a:rPr lang="es-ES" sz="1600" dirty="0" smtClean="0"/>
              <a:t/>
            </a:r>
            <a:br>
              <a:rPr lang="es-ES" sz="1600" dirty="0" smtClean="0"/>
            </a:br>
            <a:r>
              <a:rPr lang="es-ES" sz="1600" dirty="0" smtClean="0"/>
              <a:t>Ahora bien, lo que queremos es hallar el voltaje, aquí usamos la ecuación siguiente:</a:t>
            </a:r>
          </a:p>
          <a:p>
            <a:pPr algn="just"/>
            <a:r>
              <a:rPr lang="es-ES" sz="1600" dirty="0" smtClean="0"/>
              <a:t> </a:t>
            </a:r>
          </a:p>
          <a:p>
            <a:pPr algn="just"/>
            <a:r>
              <a:rPr lang="es-ES" sz="1600" dirty="0" smtClean="0"/>
              <a:t> </a:t>
            </a:r>
            <a:endParaRPr lang="es-ES" sz="16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1500166" y="1071546"/>
            <a:ext cx="557216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ES" sz="1600" dirty="0" smtClean="0">
                <a:solidFill>
                  <a:srgbClr val="FF0000"/>
                </a:solidFill>
              </a:rPr>
              <a:t>E igual a I por R, o sea: 4 amperios por 5 ohmios igual: 20 voltios.</a:t>
            </a:r>
            <a:endParaRPr lang="es-ES" sz="1600" dirty="0">
              <a:solidFill>
                <a:srgbClr val="FF0000"/>
              </a:solidFill>
            </a:endParaRPr>
          </a:p>
        </p:txBody>
      </p:sp>
      <p:pic>
        <p:nvPicPr>
          <p:cNvPr id="189442" name="Picture 2"/>
          <p:cNvPicPr>
            <a:picLocks noChangeAspect="1" noChangeArrowheads="1"/>
          </p:cNvPicPr>
          <p:nvPr/>
        </p:nvPicPr>
        <p:blipFill>
          <a:blip r:embed="rId2"/>
          <a:srcRect/>
          <a:stretch>
            <a:fillRect/>
          </a:stretch>
        </p:blipFill>
        <p:spPr bwMode="auto">
          <a:xfrm>
            <a:off x="2000232" y="1785926"/>
            <a:ext cx="4686300" cy="1096962"/>
          </a:xfrm>
          <a:prstGeom prst="rect">
            <a:avLst/>
          </a:prstGeom>
          <a:noFill/>
          <a:ln w="9525">
            <a:noFill/>
            <a:miter lim="800000"/>
            <a:headEnd/>
            <a:tailEnd/>
          </a:ln>
        </p:spPr>
      </p:pic>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2928926" y="285728"/>
            <a:ext cx="278608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ES" sz="1600" b="1" dirty="0" smtClean="0"/>
              <a:t>TIPOS DE </a:t>
            </a:r>
            <a:r>
              <a:rPr lang="es-ES" b="1" dirty="0" smtClean="0"/>
              <a:t>CIRCUITOS</a:t>
            </a:r>
            <a:endParaRPr lang="es-ES" b="1" dirty="0"/>
          </a:p>
        </p:txBody>
      </p:sp>
      <p:sp>
        <p:nvSpPr>
          <p:cNvPr id="4" name="Rectangle 9"/>
          <p:cNvSpPr>
            <a:spLocks noChangeArrowheads="1"/>
          </p:cNvSpPr>
          <p:nvPr/>
        </p:nvSpPr>
        <p:spPr bwMode="auto">
          <a:xfrm>
            <a:off x="3071802" y="785794"/>
            <a:ext cx="278608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ES" sz="1400" b="1" dirty="0" smtClean="0"/>
              <a:t>CIRCUITOS EN SERIE:</a:t>
            </a:r>
            <a:endParaRPr lang="es-ES" sz="1400" b="1" i="1" dirty="0" smtClean="0"/>
          </a:p>
        </p:txBody>
      </p:sp>
      <p:sp>
        <p:nvSpPr>
          <p:cNvPr id="5" name="Rectangle 9"/>
          <p:cNvSpPr>
            <a:spLocks noChangeArrowheads="1"/>
          </p:cNvSpPr>
          <p:nvPr/>
        </p:nvSpPr>
        <p:spPr bwMode="auto">
          <a:xfrm>
            <a:off x="857224" y="1285860"/>
            <a:ext cx="757242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Hasta aquí se han hecho cálculos con una resistencia conectada en los terminales de la batería, en este caso nos preguntamos, ¿si hay más de una resistencia, como se aplica la ley de ohm?. Hay 3 maneras de conectar un resistor a un circuito: en serie, en paralelo y en serie - paralelo. Cada uno de estos métodos de conexión se usa en la práctica y depende del resultado deseado. En esta oportunidad se hablará del circuito en serie, cuando hablamos de un circuito en serie significa que las resistencias u otros componentes se conectan uno tras otro, para decirlo de otra forma, en fila. </a:t>
            </a:r>
            <a:endParaRPr lang="es-ES" sz="1400" dirty="0"/>
          </a:p>
        </p:txBody>
      </p:sp>
      <p:sp>
        <p:nvSpPr>
          <p:cNvPr id="6" name="Rectangle 9"/>
          <p:cNvSpPr>
            <a:spLocks noChangeArrowheads="1"/>
          </p:cNvSpPr>
          <p:nvPr/>
        </p:nvSpPr>
        <p:spPr bwMode="auto">
          <a:xfrm>
            <a:off x="857224" y="2857496"/>
            <a:ext cx="7572428"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En la figura inferior se pueden ver 3 resistencias en serie conectados a una batería. En este caso la corriente que circula por una resistencia en serie debe circular por todos los demás, definido de esta forma se obtiene una regla importante: LA CORRIENTE DE TODAS LAS PARTES DE UN CIRCUITO EN SERIE ES IGUAL. Si se coloca un amperímetro entre R1 y R2, o bien R2 y R3, o entre la batería y R1, el instrumento indicará el mismo amperaje. </a:t>
            </a:r>
          </a:p>
          <a:p>
            <a:pPr algn="just"/>
            <a:r>
              <a:rPr lang="es-ES" sz="1400" dirty="0" smtClean="0"/>
              <a:t/>
            </a:r>
            <a:br>
              <a:rPr lang="es-ES" sz="1400" dirty="0" smtClean="0"/>
            </a:br>
            <a:r>
              <a:rPr lang="es-ES" sz="1400" dirty="0" smtClean="0"/>
              <a:t>Como ya se dijo, la corriente eléctrica se mide en electrones por segundo, la corriente será siempre la misma en cualquier parte del circuito; aún puede existir alguna duda del lado por donde entran los electrones en la resistencia. Dada la oposición de la resistencia, los electrones se acumularán y su paso será lento, por lo mismo la proporción de la circulación de estos es la misma cantidad de electrones por segundo. En la figura se puede observar que la resistencia total (</a:t>
            </a:r>
            <a:r>
              <a:rPr lang="es-ES" sz="1400" dirty="0" err="1" smtClean="0"/>
              <a:t>Rt</a:t>
            </a:r>
            <a:r>
              <a:rPr lang="es-ES" sz="1400" dirty="0" smtClean="0"/>
              <a:t>) es igual a: 500 + 200 + 300 = 1000 ohmios. La corriente que circula y que está limitada por la resistencia total, según la ley de ohm, deducimos: I = E dividido </a:t>
            </a:r>
            <a:r>
              <a:rPr lang="es-ES" sz="1400" dirty="0" err="1" smtClean="0"/>
              <a:t>Rt</a:t>
            </a:r>
            <a:r>
              <a:rPr lang="es-ES" sz="1400" dirty="0" smtClean="0"/>
              <a:t> = 100 dividido 1000 = a 0.1 amperio. Esta es la corriente que circula en cada resistencia, Como cada resistencia tiene diferente valor, el voltaje en cada uno es diferente</a:t>
            </a:r>
            <a:endParaRPr lang="es-ES" sz="1400"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785786" y="500042"/>
            <a:ext cx="757242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En los siguiente cálculos se notará que se usa el símbolo "V" que equivale a la caída de voltaje, en otras palabras "E" lo definimos como el voltaje de la fuente (batería) y "V", como la caída de voltaje. </a:t>
            </a:r>
            <a:endParaRPr lang="es-ES" sz="1400" dirty="0"/>
          </a:p>
        </p:txBody>
      </p:sp>
      <p:pic>
        <p:nvPicPr>
          <p:cNvPr id="192513" name="Picture 1" descr="http://estaticos.poblenet.com/01/tutoriales/169/serie%20ohm.gif"/>
          <p:cNvPicPr>
            <a:picLocks noChangeAspect="1" noChangeArrowheads="1"/>
          </p:cNvPicPr>
          <p:nvPr/>
        </p:nvPicPr>
        <p:blipFill>
          <a:blip r:embed="rId2" r:link="rId3"/>
          <a:srcRect/>
          <a:stretch>
            <a:fillRect/>
          </a:stretch>
        </p:blipFill>
        <p:spPr bwMode="auto">
          <a:xfrm>
            <a:off x="500034" y="1357298"/>
            <a:ext cx="4686300" cy="4159250"/>
          </a:xfrm>
          <a:prstGeom prst="rect">
            <a:avLst/>
          </a:prstGeom>
          <a:noFill/>
          <a:ln w="9525">
            <a:noFill/>
            <a:miter lim="800000"/>
            <a:headEnd/>
            <a:tailEnd/>
          </a:ln>
        </p:spPr>
      </p:pic>
      <p:pic>
        <p:nvPicPr>
          <p:cNvPr id="192514" name="Picture 2" descr="http://estaticos.poblenet.com/01/tutoriales/169/voltajes%20ohm.gif"/>
          <p:cNvPicPr>
            <a:picLocks noChangeAspect="1" noChangeArrowheads="1"/>
          </p:cNvPicPr>
          <p:nvPr/>
        </p:nvPicPr>
        <p:blipFill>
          <a:blip r:embed="rId4" r:link="rId5"/>
          <a:srcRect/>
          <a:stretch>
            <a:fillRect/>
          </a:stretch>
        </p:blipFill>
        <p:spPr bwMode="auto">
          <a:xfrm>
            <a:off x="5357818" y="3143248"/>
            <a:ext cx="3200400" cy="522287"/>
          </a:xfrm>
          <a:prstGeom prst="rect">
            <a:avLst/>
          </a:prstGeom>
          <a:noFill/>
          <a:ln w="9525">
            <a:noFill/>
            <a:miter lim="800000"/>
            <a:headEnd/>
            <a:tailEnd/>
          </a:ln>
        </p:spPr>
      </p:pic>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785786" y="785794"/>
            <a:ext cx="7572428"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i="1" dirty="0" smtClean="0">
                <a:solidFill>
                  <a:srgbClr val="FF0000"/>
                </a:solidFill>
              </a:rPr>
              <a:t>Si observan los cálculos, notaremos que, aunque son diferentes los voltajes en cada resistencia, la suma de los voltajes de caída es igual al voltaje aplicado (E), ahora veamos lo en una ecuación matemática: E = V1 + V2 + V3, en números: 50 + 20 + 30 = 100 voltios.</a:t>
            </a:r>
            <a:endParaRPr lang="es-ES" sz="1400" dirty="0">
              <a:solidFill>
                <a:srgbClr val="FF0000"/>
              </a:solidFill>
            </a:endParaRPr>
          </a:p>
        </p:txBody>
      </p:sp>
      <p:sp>
        <p:nvSpPr>
          <p:cNvPr id="3" name="Rectangle 9"/>
          <p:cNvSpPr>
            <a:spLocks noChangeArrowheads="1"/>
          </p:cNvSpPr>
          <p:nvPr/>
        </p:nvSpPr>
        <p:spPr bwMode="auto">
          <a:xfrm>
            <a:off x="3214678" y="2000240"/>
            <a:ext cx="307183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ES" sz="1600" b="1" dirty="0" smtClean="0"/>
              <a:t>CIRCUITOS EN PARALELO</a:t>
            </a:r>
            <a:endParaRPr lang="es-ES" sz="1600" b="1" i="1" dirty="0"/>
          </a:p>
        </p:txBody>
      </p:sp>
      <p:sp>
        <p:nvSpPr>
          <p:cNvPr id="4" name="Rectangle 9"/>
          <p:cNvSpPr>
            <a:spLocks noChangeArrowheads="1"/>
          </p:cNvSpPr>
          <p:nvPr/>
        </p:nvSpPr>
        <p:spPr bwMode="auto">
          <a:xfrm>
            <a:off x="785786" y="2571744"/>
            <a:ext cx="7572428"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Se ha explicado ya el cálculo de los circuitos en serie, ahora se hablará sobre los circuitos en paralelo, en estos como se podrá notar que existen algunas variantes con respecto a los circuitos en serie.</a:t>
            </a:r>
          </a:p>
          <a:p>
            <a:pPr algn="just"/>
            <a:r>
              <a:rPr lang="es-ES" sz="1400" dirty="0" smtClean="0"/>
              <a:t>En la figura se puede observar un circuito con 2 resistencias en paralelo. Los electrones que parten de la batería se dividen en 2 grupos, uno de los cuales circula por R1 y el otro por R2 pero, los 2 grupos se juntan nuevamente al otro extremo de la unión y regresan a la batería. </a:t>
            </a:r>
          </a:p>
          <a:p>
            <a:endParaRPr lang="es-ES" sz="1400" dirty="0" smtClean="0"/>
          </a:p>
          <a:p>
            <a:r>
              <a:rPr lang="es-ES" sz="1400" dirty="0" smtClean="0"/>
              <a:t>Dado que existen caminos paralelos para la circulación de la corriente, la combinación de resistencias de dicha figura se llama circuito paralelo. </a:t>
            </a:r>
            <a:br>
              <a:rPr lang="es-ES" sz="1400" dirty="0" smtClean="0"/>
            </a:br>
            <a:endParaRPr lang="es-ES" sz="1400" dirty="0" smtClean="0"/>
          </a:p>
          <a:p>
            <a:pPr algn="just"/>
            <a:r>
              <a:rPr lang="es-ES" sz="1400" dirty="0" smtClean="0"/>
              <a:t>Como puede notarse en este circuito, ambas resistencias se conectan directamente a los terminales de la batería, y la teoría indica que no existe resistencia en los alambres conductores. Para estos circuitos existe la regla: </a:t>
            </a:r>
            <a:r>
              <a:rPr lang="es-ES" sz="1400" dirty="0" smtClean="0">
                <a:solidFill>
                  <a:srgbClr val="FF0000"/>
                </a:solidFill>
              </a:rPr>
              <a:t>EL VOLTAJE EN TODAS LAS PARTES DE UN CIRCUITO EN PARALELO ES EL MISMO.</a:t>
            </a:r>
            <a:r>
              <a:rPr lang="es-ES" sz="1400" dirty="0" smtClean="0"/>
              <a:t> La corriente en R1 puede encontrarse por la ley de ohm. Ya que dicha corriente es diferente de la corriente en R2. </a:t>
            </a:r>
          </a:p>
          <a:p>
            <a:pPr algn="just"/>
            <a:r>
              <a:rPr lang="es-ES" sz="1400" i="1" dirty="0" smtClean="0">
                <a:solidFill>
                  <a:srgbClr val="FF0000"/>
                </a:solidFill>
              </a:rPr>
              <a:t>.</a:t>
            </a:r>
            <a:endParaRPr lang="es-ES" sz="1400" dirty="0">
              <a:solidFill>
                <a:srgbClr val="FF0000"/>
              </a:solidFill>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0465" name="Picture 1" descr="http://estaticos.poblenet.com/01/tutoriales/169/paralelo%20ohm.gif"/>
          <p:cNvPicPr>
            <a:picLocks noChangeAspect="1" noChangeArrowheads="1"/>
          </p:cNvPicPr>
          <p:nvPr/>
        </p:nvPicPr>
        <p:blipFill>
          <a:blip r:embed="rId2" r:link="rId3"/>
          <a:srcRect/>
          <a:stretch>
            <a:fillRect/>
          </a:stretch>
        </p:blipFill>
        <p:spPr bwMode="auto">
          <a:xfrm>
            <a:off x="500034" y="714356"/>
            <a:ext cx="3200400" cy="2930525"/>
          </a:xfrm>
          <a:prstGeom prst="rect">
            <a:avLst/>
          </a:prstGeom>
          <a:noFill/>
          <a:ln w="9525">
            <a:noFill/>
            <a:miter lim="800000"/>
            <a:headEnd/>
            <a:tailEnd/>
          </a:ln>
        </p:spPr>
      </p:pic>
      <p:pic>
        <p:nvPicPr>
          <p:cNvPr id="190466" name="Picture 2" descr="http://estaticos.poblenet.com/01/tutoriales/169/voltajes%20ohm1.gif"/>
          <p:cNvPicPr>
            <a:picLocks noChangeAspect="1" noChangeArrowheads="1"/>
          </p:cNvPicPr>
          <p:nvPr/>
        </p:nvPicPr>
        <p:blipFill>
          <a:blip r:embed="rId4" r:link="rId5"/>
          <a:srcRect/>
          <a:stretch>
            <a:fillRect/>
          </a:stretch>
        </p:blipFill>
        <p:spPr bwMode="auto">
          <a:xfrm>
            <a:off x="4286248" y="1643050"/>
            <a:ext cx="3200400" cy="733425"/>
          </a:xfrm>
          <a:prstGeom prst="rect">
            <a:avLst/>
          </a:prstGeom>
          <a:noFill/>
          <a:ln w="9525">
            <a:noFill/>
            <a:miter lim="800000"/>
            <a:headEnd/>
            <a:tailEnd/>
          </a:ln>
        </p:spPr>
      </p:pic>
      <p:sp>
        <p:nvSpPr>
          <p:cNvPr id="4" name="Rectangle 9"/>
          <p:cNvSpPr>
            <a:spLocks noChangeArrowheads="1"/>
          </p:cNvSpPr>
          <p:nvPr/>
        </p:nvSpPr>
        <p:spPr bwMode="auto">
          <a:xfrm>
            <a:off x="857224" y="3214686"/>
            <a:ext cx="7572428"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El último cálculo está basado en una importante ley. La corriente total (</a:t>
            </a:r>
            <a:r>
              <a:rPr lang="es-ES" sz="1400" dirty="0" err="1" smtClean="0"/>
              <a:t>It</a:t>
            </a:r>
            <a:r>
              <a:rPr lang="es-ES" sz="1400" dirty="0" smtClean="0"/>
              <a:t>) se encontró sumando las corrientes en cada ramal, esto hace pensar que no puede circular más corriente de la que entrega la batería, esto está expresado en una ley fundamental que se conoce como LEY DE KIRCHHOFF, misma que determina que LA SUMA DE LAS CORRIENTES QUE ENTRAN A UN PUNTO ES IGUAL A LA SUMA DE LAS CORRIENTES QUE SALEN DE DICHO PUNTO. Por lo mismo, la corriente total que circula por las 2 resistencias en paralelo es de 1.5 amperios. Puede conectarse una sola resistencia en los terminales de la batería lo que causa que circule el mismo valor de corriente; ¿que valor tendrá esta resistencia? Tanto la corriente (1.5 A) como el voltaje (10 V) se conocen, aquí aplicamos la ecuación: R = E dividido I, o sea, 10 dividido 1.5 igual 6.66 ohmios, esto quiere decir que este valor es equivalente a las 2 resistencias de la figura ya que por este también circulan 1.5 amperios, de este hecho se deriva su nombre: Resistencia equivalente (</a:t>
            </a:r>
            <a:r>
              <a:rPr lang="es-ES" sz="1400" dirty="0" err="1" smtClean="0"/>
              <a:t>Req</a:t>
            </a:r>
            <a:r>
              <a:rPr lang="es-ES" sz="1400" dirty="0" smtClean="0"/>
              <a:t>), abajo se indica como obtener directamente la resistencia equivalente </a:t>
            </a:r>
          </a:p>
          <a:p>
            <a:pPr algn="just"/>
            <a:endParaRPr lang="es-ES" sz="1400" dirty="0">
              <a:solidFill>
                <a:srgbClr val="FF0000"/>
              </a:solidFill>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928662" y="2000240"/>
            <a:ext cx="757242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Como puede notarse, aquí también el valor de la resistencia es 6.66 ohmios. Ya se sabe como encontrar el valor equivalente de 2 resistencias en paralelo, lo que se verá en adelante es como se encuentra este valor de 3 o más resistencias en paralelo. En el caso de encontrar la resistencia total de 2 o más resistencias en serie, fue solo sumar el valor de cada una; para una combinación en paralelo, esto se calcula de diferente forma dado que la resistencia equivalente resulta siempre menor que el valor más bajo de combinación en paralelo. Las dos fórmulas empleadas para las 2 resistencias en paralelo se aplican para 3 o más resistencias, siendo necesaria una pequeña modificación en el procedimiento para usar la fórmula de la resistencia equivalente.  Se demostrará nuevamente los 2 métodos. </a:t>
            </a:r>
            <a:br>
              <a:rPr lang="es-ES" sz="1400" dirty="0" smtClean="0"/>
            </a:br>
            <a:r>
              <a:rPr lang="es-ES" sz="1400" dirty="0" smtClean="0"/>
              <a:t>En la figura se observa un circuito con un voltaje de 80 voltios, el cual circula por las 3 resistencias, ahora se debe encontrar la corriente que circula por cada una de ellas, veamos las fórmulas: </a:t>
            </a:r>
          </a:p>
          <a:p>
            <a:pPr algn="just"/>
            <a:endParaRPr lang="es-ES" sz="1400" dirty="0">
              <a:solidFill>
                <a:srgbClr val="FF0000"/>
              </a:solidFill>
            </a:endParaRPr>
          </a:p>
        </p:txBody>
      </p:sp>
      <p:pic>
        <p:nvPicPr>
          <p:cNvPr id="197634" name="Picture 2" descr="http://estaticos.poblenet.com/01/tutoriales/169/voltajes%20ohm2.gif"/>
          <p:cNvPicPr>
            <a:picLocks noChangeAspect="1" noChangeArrowheads="1"/>
          </p:cNvPicPr>
          <p:nvPr/>
        </p:nvPicPr>
        <p:blipFill>
          <a:blip r:embed="rId2" r:link="rId3"/>
          <a:srcRect/>
          <a:stretch>
            <a:fillRect/>
          </a:stretch>
        </p:blipFill>
        <p:spPr bwMode="auto">
          <a:xfrm>
            <a:off x="2214546" y="928670"/>
            <a:ext cx="4343400" cy="452437"/>
          </a:xfrm>
          <a:prstGeom prst="rect">
            <a:avLst/>
          </a:prstGeom>
          <a:noFill/>
          <a:ln w="9525">
            <a:noFill/>
            <a:miter lim="800000"/>
            <a:headEnd/>
            <a:tailEnd/>
          </a:ln>
        </p:spPr>
      </p:pic>
      <p:pic>
        <p:nvPicPr>
          <p:cNvPr id="197635" name="Picture 3" descr="http://estaticos.poblenet.com/01/tutoriales/169/voltajes%20ohm3.gif"/>
          <p:cNvPicPr>
            <a:picLocks noChangeAspect="1" noChangeArrowheads="1"/>
          </p:cNvPicPr>
          <p:nvPr/>
        </p:nvPicPr>
        <p:blipFill>
          <a:blip r:embed="rId4" r:link="rId5"/>
          <a:srcRect/>
          <a:stretch>
            <a:fillRect/>
          </a:stretch>
        </p:blipFill>
        <p:spPr bwMode="auto">
          <a:xfrm>
            <a:off x="1714480" y="5214950"/>
            <a:ext cx="5715000" cy="6000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428625" y="0"/>
            <a:ext cx="8429625" cy="582613"/>
          </a:xfrm>
        </p:spPr>
        <p:txBody>
          <a:bodyPr/>
          <a:lstStyle/>
          <a:p>
            <a:r>
              <a:rPr lang="es-CL" sz="2800" u="sng" dirty="0" smtClean="0"/>
              <a:t>Trabajo eléctrico y Diferencia de potencial</a:t>
            </a:r>
          </a:p>
        </p:txBody>
      </p:sp>
      <p:sp>
        <p:nvSpPr>
          <p:cNvPr id="10243" name="2 Marcador de contenido"/>
          <p:cNvSpPr>
            <a:spLocks noGrp="1"/>
          </p:cNvSpPr>
          <p:nvPr>
            <p:ph idx="1"/>
          </p:nvPr>
        </p:nvSpPr>
        <p:spPr>
          <a:xfrm>
            <a:off x="214313" y="1000125"/>
            <a:ext cx="8643937" cy="5143500"/>
          </a:xfrm>
        </p:spPr>
        <p:txBody>
          <a:bodyPr/>
          <a:lstStyle/>
          <a:p>
            <a:pPr algn="just"/>
            <a:r>
              <a:rPr lang="es-CL" sz="2200" smtClean="0"/>
              <a:t>En forma similar, el trabajo total realizado (en o por las cargas) es: </a:t>
            </a:r>
          </a:p>
          <a:p>
            <a:pPr algn="just"/>
            <a:r>
              <a:rPr lang="es-CL" sz="2200" smtClean="0"/>
              <a:t>W (Joules) = Q (Coulumbs) X E (volts)</a:t>
            </a:r>
          </a:p>
          <a:p>
            <a:pPr algn="just"/>
            <a:r>
              <a:rPr lang="es-CL" sz="2200" smtClean="0"/>
              <a:t>Si existe una diferencia de potencial entre dos puntos, en un conductor o circuito eléctrico, los electrones libres en el conductor se mueven desde el punto de bajo potencial hacia el punto de potencial mayor, produciendo una corriente eléctrica. </a:t>
            </a:r>
          </a:p>
          <a:p>
            <a:pPr algn="just"/>
            <a:r>
              <a:rPr lang="es-CL" sz="2200" smtClean="0"/>
              <a:t>Al moverse dentro del circuito las cargas realizan una cantidad de trabajo (con la producción de calor) igual al producto de la carga total y de la diferencia de potencial (W = Q x E)</a:t>
            </a:r>
          </a:p>
          <a:p>
            <a:pPr algn="just"/>
            <a:r>
              <a:rPr lang="es-CL" sz="2200" smtClean="0"/>
              <a:t> Dado que una corriente "convencional" de cargas positivas debe "descender" desde un punto de elevado potencial (+) a otro de bajo potencial (-) del circuito (externo), La diferencia de potencial entre los puntos se denomina caída de potencial. </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785786" y="642918"/>
            <a:ext cx="7572428"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Como puede notarse la resistencia equivalente es de menor valor que la resistencias de menor valor de la combinación de resistencias. Al aplicar la fórmula para resistencias en paralelo se debe recordar que sirve solamente para 2 resistencias únicamente; por lo mismo, R2 y R3 pueden ser substituidas en la fórmula y encontrar la resistencia equivalente de las 2. </a:t>
            </a:r>
          </a:p>
          <a:p>
            <a:endParaRPr lang="es-ES" sz="1400" dirty="0" smtClean="0"/>
          </a:p>
          <a:p>
            <a:pPr algn="just"/>
            <a:r>
              <a:rPr lang="es-ES" sz="1400" dirty="0" smtClean="0"/>
              <a:t>Dicha resistencia equivalente puede luego combinarse con R1 para encontrar la resistencia de la combinación. Por supuesto que, R1 se puede combinar primero con R2, y la resistencia equivalente del par se combina con R3, o se pueden combinar primero R1 y R3 y la resistencia que resulte como equivalente se combina con R2; de cualquier manera, el resultado será el mismo. Veamos un ejemplo: R1eq = R2 X R3 dividido R2 + R3, que es lo mismo, "0 X 40 dividido 20 + 40 = 800 dividido 60 = 13.3 ohmios. </a:t>
            </a:r>
            <a:br>
              <a:rPr lang="es-ES" sz="1400" dirty="0" smtClean="0"/>
            </a:br>
            <a:endParaRPr lang="es-ES" sz="1400" dirty="0" smtClean="0"/>
          </a:p>
          <a:p>
            <a:r>
              <a:rPr lang="es-ES" sz="1400" dirty="0" smtClean="0"/>
              <a:t>No hay que confundir </a:t>
            </a:r>
            <a:r>
              <a:rPr lang="es-ES" sz="1400" dirty="0" err="1" smtClean="0"/>
              <a:t>Req</a:t>
            </a:r>
            <a:r>
              <a:rPr lang="es-ES" sz="1400" dirty="0" smtClean="0"/>
              <a:t> con R1eq, en este caso se refiere a encontrar la resistencia equivalente de:</a:t>
            </a:r>
          </a:p>
          <a:p>
            <a:r>
              <a:rPr lang="es-ES" sz="1400" dirty="0" smtClean="0"/>
              <a:t>R2 y R3. </a:t>
            </a:r>
            <a:r>
              <a:rPr lang="es-ES" sz="1400" dirty="0" err="1" smtClean="0"/>
              <a:t>Req</a:t>
            </a:r>
            <a:r>
              <a:rPr lang="es-ES" sz="1400" dirty="0" smtClean="0"/>
              <a:t> = R1 X R1eq dividido R1 + R1eq = 10 X 13.3 dividido 10 + 13.3 = 133 dividido 23.3 = 5.7 ohmios. </a:t>
            </a:r>
            <a:endParaRPr lang="es-ES" sz="1400" dirty="0"/>
          </a:p>
        </p:txBody>
      </p:sp>
      <p:sp>
        <p:nvSpPr>
          <p:cNvPr id="3" name="Rectangle 9"/>
          <p:cNvSpPr>
            <a:spLocks noChangeArrowheads="1"/>
          </p:cNvSpPr>
          <p:nvPr/>
        </p:nvSpPr>
        <p:spPr bwMode="auto">
          <a:xfrm>
            <a:off x="857224" y="4286256"/>
            <a:ext cx="757242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i="1" dirty="0" smtClean="0">
                <a:solidFill>
                  <a:srgbClr val="FF0000"/>
                </a:solidFill>
              </a:rPr>
              <a:t>El resultado es el mismo obtenido por el método directo..</a:t>
            </a:r>
            <a:endParaRPr lang="es-ES" sz="1400" dirty="0">
              <a:solidFill>
                <a:srgbClr val="FF0000"/>
              </a:solidFill>
            </a:endParaRPr>
          </a:p>
        </p:txBody>
      </p:sp>
      <p:sp>
        <p:nvSpPr>
          <p:cNvPr id="4" name="Rectangle 9"/>
          <p:cNvSpPr>
            <a:spLocks noChangeArrowheads="1"/>
          </p:cNvSpPr>
          <p:nvPr/>
        </p:nvSpPr>
        <p:spPr bwMode="auto">
          <a:xfrm>
            <a:off x="928662" y="4857760"/>
            <a:ext cx="7572428"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Por lo general no todos los resultados coinciden exactamente como se ha descrito, esto se debe al hecho de que la operación se forzó nada más que hasta una fracción decimal, y para demostrarlo, se puede forzar la operación de arriba para obtener tres lugares después del punto decimal lo que cambiaría ligeramente el resultado. Normalmente se efectúan las operaciones hasta conseguir los 3 lugares para las fracciones</a:t>
            </a:r>
            <a:r>
              <a:rPr lang="es-ES" sz="1400" i="1" dirty="0" smtClean="0">
                <a:solidFill>
                  <a:srgbClr val="FF0000"/>
                </a:solidFill>
              </a:rPr>
              <a:t>..</a:t>
            </a:r>
            <a:endParaRPr lang="es-ES" sz="1400" dirty="0">
              <a:solidFill>
                <a:srgbClr val="FF0000"/>
              </a:solidFill>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857224" y="785794"/>
            <a:ext cx="7572428"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Si se diera el caso que dos o más resistencias están conectadas en paralelo pero no se conoce el voltaje, se puede suponer sin que importe el voltaje que se suponga. </a:t>
            </a:r>
          </a:p>
          <a:p>
            <a:pPr algn="just"/>
            <a:r>
              <a:rPr lang="es-ES" sz="1400" i="1" dirty="0" smtClean="0">
                <a:solidFill>
                  <a:srgbClr val="FF0000"/>
                </a:solidFill>
              </a:rPr>
              <a:t>..</a:t>
            </a:r>
            <a:endParaRPr lang="es-ES" sz="1400" dirty="0">
              <a:solidFill>
                <a:srgbClr val="FF0000"/>
              </a:solidFill>
            </a:endParaRPr>
          </a:p>
        </p:txBody>
      </p:sp>
      <p:sp>
        <p:nvSpPr>
          <p:cNvPr id="3" name="Rectangle 9"/>
          <p:cNvSpPr>
            <a:spLocks noChangeArrowheads="1"/>
          </p:cNvSpPr>
          <p:nvPr/>
        </p:nvSpPr>
        <p:spPr bwMode="auto">
          <a:xfrm>
            <a:off x="928662" y="1643050"/>
            <a:ext cx="757242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Cuando se calcule la corriente resulta de un valor X, que, dividiendo el voltaje entre la corriente dará el valor de la resistencia. Lo cual se puede demostrar cambiando el voltaje aplicado a 100 voltios en el problema que recién se resolvió y usando el método indirecto para la resistencia. El valor de la resistencia obtenido será el mismo (5.7 ohmios).</a:t>
            </a:r>
            <a:r>
              <a:rPr lang="es-ES" sz="1400" i="1" dirty="0" smtClean="0">
                <a:solidFill>
                  <a:srgbClr val="FF0000"/>
                </a:solidFill>
              </a:rPr>
              <a:t>.</a:t>
            </a:r>
            <a:endParaRPr lang="es-ES" sz="1400" dirty="0">
              <a:solidFill>
                <a:srgbClr val="FF0000"/>
              </a:solidFill>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61" name="Picture 1" descr="http://estaticos.poblenet.com/01/tutoriales/169/serieparalelo%20ohm.gif"/>
          <p:cNvPicPr>
            <a:picLocks noChangeAspect="1" noChangeArrowheads="1"/>
          </p:cNvPicPr>
          <p:nvPr/>
        </p:nvPicPr>
        <p:blipFill>
          <a:blip r:embed="rId2" r:link="rId3"/>
          <a:srcRect/>
          <a:stretch>
            <a:fillRect/>
          </a:stretch>
        </p:blipFill>
        <p:spPr bwMode="auto">
          <a:xfrm>
            <a:off x="2571736" y="3214686"/>
            <a:ext cx="4457700" cy="3186112"/>
          </a:xfrm>
          <a:prstGeom prst="rect">
            <a:avLst/>
          </a:prstGeom>
          <a:noFill/>
          <a:ln w="9525">
            <a:noFill/>
            <a:miter lim="800000"/>
            <a:headEnd/>
            <a:tailEnd/>
          </a:ln>
        </p:spPr>
      </p:pic>
      <p:sp>
        <p:nvSpPr>
          <p:cNvPr id="3" name="Rectangle 9"/>
          <p:cNvSpPr>
            <a:spLocks noChangeArrowheads="1"/>
          </p:cNvSpPr>
          <p:nvPr/>
        </p:nvSpPr>
        <p:spPr bwMode="auto">
          <a:xfrm>
            <a:off x="2571736" y="1000108"/>
            <a:ext cx="378621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ES" sz="1400" b="1" dirty="0" smtClean="0"/>
              <a:t>CIRCUITOS SERIE – PARALELO</a:t>
            </a:r>
            <a:endParaRPr lang="es-ES" sz="1400" b="1" i="1" dirty="0"/>
          </a:p>
        </p:txBody>
      </p:sp>
      <p:sp>
        <p:nvSpPr>
          <p:cNvPr id="4" name="Rectangle 9"/>
          <p:cNvSpPr>
            <a:spLocks noChangeArrowheads="1"/>
          </p:cNvSpPr>
          <p:nvPr/>
        </p:nvSpPr>
        <p:spPr bwMode="auto">
          <a:xfrm>
            <a:off x="785786" y="1571612"/>
            <a:ext cx="757242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En la práctica de electrónica nos encontraremos que las resistencias no siempre se conectarán en serie o en paralelo únicamente, también se conectarán en una combinación de estos o sea, serie - paralelo. En la figura se muestra un circuito de este tipo. Para el cálculo de un circuito serie - paralelo, la combinación el paralelo se substituye con la resistencia equivalente (</a:t>
            </a:r>
            <a:r>
              <a:rPr lang="es-ES" sz="1400" dirty="0" err="1" smtClean="0"/>
              <a:t>Req</a:t>
            </a:r>
            <a:r>
              <a:rPr lang="es-ES" sz="1400" dirty="0" smtClean="0"/>
              <a:t>), luego el circuito se convierte en simples resistencias en serie cuyo valor óhmico se puede encontrar con una simple suma de ellas</a:t>
            </a:r>
            <a:endParaRPr lang="es-ES" sz="1400" dirty="0">
              <a:solidFill>
                <a:srgbClr val="FF0000"/>
              </a:solidFill>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2571736" y="642918"/>
            <a:ext cx="378621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b="1" dirty="0" smtClean="0"/>
              <a:t>¿COMO SE PUEDE APLICAR EN PREVENCION?</a:t>
            </a:r>
            <a:endParaRPr lang="es-ES" sz="1400" dirty="0"/>
          </a:p>
        </p:txBody>
      </p:sp>
      <p:sp>
        <p:nvSpPr>
          <p:cNvPr id="3" name="Rectangle 9"/>
          <p:cNvSpPr>
            <a:spLocks noChangeArrowheads="1"/>
          </p:cNvSpPr>
          <p:nvPr/>
        </p:nvSpPr>
        <p:spPr bwMode="auto">
          <a:xfrm>
            <a:off x="857224" y="1142984"/>
            <a:ext cx="7572428"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dirty="0" smtClean="0"/>
              <a:t>Para conocer y aplicar la Ley de Ohm podemos decir que nos ayuda a:</a:t>
            </a:r>
          </a:p>
          <a:p>
            <a:r>
              <a:rPr lang="es-ES" sz="1400" dirty="0" smtClean="0"/>
              <a:t>	</a:t>
            </a:r>
          </a:p>
          <a:p>
            <a:pPr lvl="0"/>
            <a:r>
              <a:rPr lang="es-ES" sz="1400" dirty="0" smtClean="0"/>
              <a:t>Identificar los materiales y conductores y no conductores de la electricidad.</a:t>
            </a:r>
          </a:p>
          <a:p>
            <a:pPr lvl="0"/>
            <a:r>
              <a:rPr lang="es-ES" sz="1400" dirty="0" smtClean="0"/>
              <a:t>Reconocer los generadores de fuerzas eléctricas.</a:t>
            </a:r>
          </a:p>
          <a:p>
            <a:pPr lvl="0"/>
            <a:r>
              <a:rPr lang="es-ES" sz="1400" dirty="0" smtClean="0"/>
              <a:t>Reconocer las partes básicas de un sistema de transmisión para conocer la conversión de la fuerza eléctrica en luz, calor y fuerza mecánica.</a:t>
            </a:r>
          </a:p>
          <a:p>
            <a:pPr lvl="0" algn="just"/>
            <a:r>
              <a:rPr lang="es-ES" sz="1400" dirty="0" smtClean="0"/>
              <a:t>Identificar los tipos de motores y sus aplicaciones, reconocer formas de comandos y protección de los motores.</a:t>
            </a:r>
          </a:p>
          <a:p>
            <a:pPr lvl="0"/>
            <a:r>
              <a:rPr lang="es-ES" sz="1400" dirty="0" smtClean="0"/>
              <a:t>Conocer y aplicar normas de mantención para conocer y enfrentar los riesgos eléctricos, además nos ayuda a entender y a usar los distintos tipos de instrumentos de medición.</a:t>
            </a:r>
          </a:p>
          <a:p>
            <a:pPr lvl="0"/>
            <a:endParaRPr lang="es-ES" sz="1400" dirty="0"/>
          </a:p>
        </p:txBody>
      </p:sp>
      <p:sp>
        <p:nvSpPr>
          <p:cNvPr id="5" name="Rectangle 9"/>
          <p:cNvSpPr>
            <a:spLocks noChangeArrowheads="1"/>
          </p:cNvSpPr>
          <p:nvPr/>
        </p:nvSpPr>
        <p:spPr bwMode="auto">
          <a:xfrm>
            <a:off x="857224" y="3786190"/>
            <a:ext cx="7572428"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Ejemplos de prevención eléctricos:</a:t>
            </a:r>
          </a:p>
          <a:p>
            <a:pPr algn="just"/>
            <a:r>
              <a:rPr lang="es-ES" sz="1400" dirty="0" smtClean="0"/>
              <a:t> </a:t>
            </a:r>
          </a:p>
          <a:p>
            <a:pPr lvl="0" algn="just"/>
            <a:r>
              <a:rPr lang="es-ES" sz="1400" b="1" dirty="0" smtClean="0"/>
              <a:t>RIESGO ELECTRICO LEY DE OHM I=U/R</a:t>
            </a:r>
            <a:r>
              <a:rPr lang="es-ES" sz="1400" dirty="0" smtClean="0"/>
              <a:t> La intensidad de corriente circulante por un circuito eléctrico es proporcional a la diferencia de potencial aplicado e inversamente proporcional a la resistencia que se opone al paso de la corriente. La intensidad de la corriente: es el desplazamiento de cargas eléctricas negativas (electrón), en un conductor en la unidad de tiempo (unidad Ampere). Deferencia de potencial: es la diferencia de nivel eléctrico entre dos puntos de un circuito (unidad Volt). Resistencia eléctrica: es la dificultad al paso de la corriente eléctrica en un circuito/conductor (unidad Ohm).</a:t>
            </a:r>
          </a:p>
          <a:p>
            <a:pPr lvl="0" algn="just"/>
            <a:r>
              <a:rPr lang="es-ES" sz="1400" dirty="0" smtClean="0"/>
              <a:t>.</a:t>
            </a:r>
          </a:p>
          <a:p>
            <a:pPr lvl="0" algn="just"/>
            <a:endParaRPr lang="es-ES" sz="14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714348" y="928670"/>
            <a:ext cx="7715304"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s-ES" sz="1400" b="1" dirty="0" smtClean="0"/>
              <a:t>RIESGO ELECTRICO: </a:t>
            </a:r>
          </a:p>
          <a:p>
            <a:pPr lvl="0" algn="just"/>
            <a:endParaRPr lang="es-ES" sz="1400" dirty="0" smtClean="0"/>
          </a:p>
          <a:p>
            <a:pPr algn="just"/>
            <a:r>
              <a:rPr lang="es-ES" sz="1400" dirty="0" smtClean="0"/>
              <a:t>Efecto de la electricidad en función de la intensidad de la corriente: </a:t>
            </a:r>
          </a:p>
          <a:p>
            <a:pPr algn="just"/>
            <a:r>
              <a:rPr lang="es-ES" sz="1400" dirty="0" smtClean="0"/>
              <a:t>Al suponer la resistencia del cuerpo constante la corriente aumenta al aumentar la tensión (Ley de Ohm). Si la resistencia del cuerpo se supone variable la corriente aumenta con la humedad del terreno.</a:t>
            </a:r>
          </a:p>
          <a:p>
            <a:pPr algn="just"/>
            <a:r>
              <a:rPr lang="es-ES" sz="1400" dirty="0" smtClean="0"/>
              <a:t> </a:t>
            </a:r>
          </a:p>
          <a:p>
            <a:pPr lvl="0" algn="just"/>
            <a:r>
              <a:rPr lang="es-ES" sz="1400" b="1" dirty="0" smtClean="0"/>
              <a:t>RIESGO ELECTRICO:</a:t>
            </a:r>
          </a:p>
          <a:p>
            <a:pPr lvl="0" algn="just"/>
            <a:endParaRPr lang="es-ES" sz="1400" dirty="0" smtClean="0"/>
          </a:p>
          <a:p>
            <a:pPr algn="just"/>
            <a:r>
              <a:rPr lang="es-ES" sz="1400" dirty="0" smtClean="0"/>
              <a:t>Efectos de la electricidad en función de la resistencia del cuerpo:</a:t>
            </a:r>
          </a:p>
          <a:p>
            <a:pPr algn="just"/>
            <a:r>
              <a:rPr lang="es-ES" sz="1400" dirty="0" smtClean="0"/>
              <a:t>En días calurosos y húmedos, la resistencia del cuerpo baja. La resistencia que ofrece al paso de corriente varía según los órganos del cuerpo que atraviesa. La resistencia del cuerpo varía con la tensión aplicada por el contacto:</a:t>
            </a:r>
          </a:p>
          <a:p>
            <a:pPr algn="just"/>
            <a:r>
              <a:rPr lang="es-ES" sz="1400" dirty="0" smtClean="0"/>
              <a:t> </a:t>
            </a:r>
          </a:p>
          <a:p>
            <a:pPr lvl="1" algn="just"/>
            <a:r>
              <a:rPr lang="es-ES" sz="1400" dirty="0" smtClean="0"/>
              <a:t>10000 ohm para 24 volt</a:t>
            </a:r>
          </a:p>
          <a:p>
            <a:pPr lvl="1" algn="just"/>
            <a:r>
              <a:rPr lang="es-ES" sz="1400" dirty="0" smtClean="0"/>
              <a:t>3000 ohm para 65 volt</a:t>
            </a:r>
          </a:p>
          <a:p>
            <a:pPr lvl="1" algn="just"/>
            <a:r>
              <a:rPr lang="es-ES" sz="1400" dirty="0" smtClean="0"/>
              <a:t>2000 ohm para 150 volt</a:t>
            </a:r>
          </a:p>
          <a:p>
            <a:pPr algn="just"/>
            <a:r>
              <a:rPr lang="es-ES" sz="1400" dirty="0" smtClean="0"/>
              <a:t> </a:t>
            </a:r>
          </a:p>
          <a:p>
            <a:pPr lvl="0" algn="just"/>
            <a:r>
              <a:rPr lang="es-ES" sz="1400" b="1" dirty="0" smtClean="0"/>
              <a:t>RIESGO ELECTRICO:</a:t>
            </a:r>
          </a:p>
          <a:p>
            <a:pPr lvl="0" algn="just"/>
            <a:endParaRPr lang="es-ES" sz="1400" dirty="0" smtClean="0"/>
          </a:p>
          <a:p>
            <a:pPr algn="just"/>
            <a:r>
              <a:rPr lang="es-ES" sz="1400" dirty="0" smtClean="0"/>
              <a:t>Principales peligros de la electricidad:</a:t>
            </a:r>
          </a:p>
          <a:p>
            <a:pPr algn="just"/>
            <a:r>
              <a:rPr lang="es-ES" sz="1400" dirty="0" smtClean="0"/>
              <a:t>No es perceptible por los sentidos del humano. No tiene olor, solo es detectada cuando en un corto circuito se descompone el aire apareciendo ozono. No es detectado por la vista, no se detecta al gusto ni al oído.</a:t>
            </a:r>
            <a:endParaRPr lang="es-ES" sz="1400"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785786" y="571480"/>
            <a:ext cx="771530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s-ES" sz="1400" b="1" dirty="0" smtClean="0"/>
              <a:t>RIESGO ELECTRICO:</a:t>
            </a:r>
          </a:p>
          <a:p>
            <a:pPr lvl="0" algn="just"/>
            <a:endParaRPr lang="es-ES" sz="1400" dirty="0" smtClean="0"/>
          </a:p>
          <a:p>
            <a:pPr algn="just"/>
            <a:r>
              <a:rPr lang="es-ES" sz="1400" dirty="0" smtClean="0"/>
              <a:t>Prevención de riesgos eléctricos:</a:t>
            </a:r>
          </a:p>
          <a:p>
            <a:pPr algn="just"/>
            <a:r>
              <a:rPr lang="es-ES" sz="1400" dirty="0" smtClean="0"/>
              <a:t>Considerar que todos los circuitos llevan corriente hasta que se demuestre lo contrario.  </a:t>
            </a:r>
          </a:p>
          <a:p>
            <a:pPr algn="just"/>
            <a:r>
              <a:rPr lang="es-ES" sz="1400" dirty="0" smtClean="0"/>
              <a:t>Evitar el acceso de personal no autorizado a zonas de tablero eléctrico.</a:t>
            </a:r>
          </a:p>
          <a:p>
            <a:pPr algn="just"/>
            <a:r>
              <a:rPr lang="es-ES" sz="1400" dirty="0" smtClean="0"/>
              <a:t>Uso de equipo protector apropiado (guantes, protectores visuales y ropa especifica) </a:t>
            </a:r>
          </a:p>
          <a:p>
            <a:pPr algn="just"/>
            <a:r>
              <a:rPr lang="es-ES" sz="1400" dirty="0" smtClean="0"/>
              <a:t>No trabajar en líneas con tensión.</a:t>
            </a:r>
          </a:p>
          <a:p>
            <a:pPr algn="just"/>
            <a:r>
              <a:rPr lang="es-ES" sz="1400" dirty="0" smtClean="0"/>
              <a:t>Colocar vallas y señales en zonas peligrosas.</a:t>
            </a:r>
          </a:p>
          <a:p>
            <a:pPr algn="just"/>
            <a:r>
              <a:rPr lang="es-ES" sz="1400" dirty="0" smtClean="0"/>
              <a:t>Protegerse contra el contacto con equipos energizados.</a:t>
            </a:r>
          </a:p>
          <a:p>
            <a:pPr algn="just"/>
            <a:r>
              <a:rPr lang="es-ES" sz="1400" dirty="0" smtClean="0"/>
              <a:t>Adecuado toma tierra del sistema eléctrico y de equipos eléctricos.</a:t>
            </a:r>
          </a:p>
          <a:p>
            <a:pPr algn="just"/>
            <a:r>
              <a:rPr lang="es-ES" sz="1400" dirty="0" smtClean="0"/>
              <a:t>No dejar conductores desnudos en las instalaciones, evitar empalmes, de existir aislarlos debidamente.</a:t>
            </a:r>
          </a:p>
          <a:p>
            <a:pPr algn="just"/>
            <a:r>
              <a:rPr lang="es-ES" sz="1400" dirty="0" smtClean="0"/>
              <a:t>No dejar en contacto cables con aceites o grasas que deterioren su instalación.</a:t>
            </a:r>
          </a:p>
          <a:p>
            <a:pPr algn="just"/>
            <a:r>
              <a:rPr lang="es-ES" sz="1400" dirty="0" smtClean="0"/>
              <a:t>Mantener en buen estado interruptores y tomas.</a:t>
            </a:r>
          </a:p>
          <a:p>
            <a:pPr algn="just"/>
            <a:r>
              <a:rPr lang="es-ES" sz="1400" dirty="0" smtClean="0"/>
              <a:t>Usos de disyuntores diferenciales y llaves térmicas combinadas.</a:t>
            </a:r>
          </a:p>
          <a:p>
            <a:pPr algn="just"/>
            <a:r>
              <a:rPr lang="es-ES" sz="1400" dirty="0" smtClean="0"/>
              <a:t>Mantener las instalaciones siempre limpias y con sus medios de protección.</a:t>
            </a:r>
          </a:p>
          <a:p>
            <a:pPr algn="just"/>
            <a:r>
              <a:rPr lang="es-ES" sz="1400" dirty="0" smtClean="0"/>
              <a:t> </a:t>
            </a:r>
          </a:p>
          <a:p>
            <a:pPr lvl="0" algn="just"/>
            <a:r>
              <a:rPr lang="es-ES" sz="1400" b="1" dirty="0" smtClean="0"/>
              <a:t>RIESGOS ELECTRICOS:</a:t>
            </a:r>
          </a:p>
          <a:p>
            <a:pPr lvl="0" algn="just"/>
            <a:endParaRPr lang="es-ES" sz="1400" dirty="0" smtClean="0"/>
          </a:p>
          <a:p>
            <a:pPr algn="just"/>
            <a:r>
              <a:rPr lang="es-ES" sz="1400" dirty="0" smtClean="0"/>
              <a:t>Primeros auxilios:</a:t>
            </a:r>
          </a:p>
          <a:p>
            <a:pPr algn="just"/>
            <a:r>
              <a:rPr lang="es-ES" sz="1400" dirty="0" smtClean="0"/>
              <a:t>Interrumpir de inmediato el paso de la corriente desconectando el conductor causante de la descarga cerrando el interruptor del contador o mediante el dispositivo diferencial.</a:t>
            </a:r>
          </a:p>
          <a:p>
            <a:pPr algn="just"/>
            <a:r>
              <a:rPr lang="es-ES" sz="1400" dirty="0" smtClean="0"/>
              <a:t>Atender a la victima.</a:t>
            </a:r>
          </a:p>
          <a:p>
            <a:pPr algn="just"/>
            <a:r>
              <a:rPr lang="es-ES" sz="1400" dirty="0" smtClean="0"/>
              <a:t>Si la electrocución se a producido en una línea de alta tensión, es imposible portar los primeros auxilios a la victima y muy peligroso acercarse a ella a menos de 20 metros.</a:t>
            </a:r>
          </a:p>
          <a:p>
            <a:pPr algn="just"/>
            <a:r>
              <a:rPr lang="es-ES" sz="1400" dirty="0" smtClean="0"/>
              <a:t>En estos casos, lo indicado es pedir ayuda a los servicios de socorro y solicitar a la compañía que corte el fluido eléctrico.</a:t>
            </a:r>
            <a:endParaRPr lang="es-ES" sz="1400"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785786" y="571480"/>
            <a:ext cx="771530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s-ES" b="1" dirty="0" smtClean="0"/>
              <a:t>PROTECCIONES EN INSTALACIONES:</a:t>
            </a:r>
            <a:endParaRPr lang="es-ES" dirty="0" smtClean="0"/>
          </a:p>
          <a:p>
            <a:pPr lvl="2" algn="just">
              <a:buFont typeface="Arial" pitchFamily="34" charset="0"/>
              <a:buChar char="•"/>
            </a:pPr>
            <a:r>
              <a:rPr lang="es-ES" dirty="0" smtClean="0"/>
              <a:t>Puesta a tierra en todas las masas de los equipos e instalaciones.</a:t>
            </a:r>
          </a:p>
          <a:p>
            <a:pPr lvl="2" algn="just">
              <a:buFont typeface="Arial" pitchFamily="34" charset="0"/>
              <a:buChar char="•"/>
            </a:pPr>
            <a:r>
              <a:rPr lang="es-ES" dirty="0" smtClean="0"/>
              <a:t>Instalación de dispositivos de fusibles por corto circuitos.</a:t>
            </a:r>
          </a:p>
          <a:p>
            <a:pPr lvl="2" algn="just">
              <a:buFont typeface="Arial" pitchFamily="34" charset="0"/>
              <a:buChar char="•"/>
            </a:pPr>
            <a:r>
              <a:rPr lang="es-ES" dirty="0" smtClean="0"/>
              <a:t>Dispositivos de corte por sobrecarga.</a:t>
            </a:r>
          </a:p>
          <a:p>
            <a:pPr lvl="2" algn="just">
              <a:buFont typeface="Arial" pitchFamily="34" charset="0"/>
              <a:buChar char="•"/>
            </a:pPr>
            <a:r>
              <a:rPr lang="es-ES" dirty="0" smtClean="0"/>
              <a:t>Tensión de seguridad en instalaciones de comando (24 volt)</a:t>
            </a:r>
          </a:p>
          <a:p>
            <a:pPr lvl="2" algn="just">
              <a:buFont typeface="Arial" pitchFamily="34" charset="0"/>
              <a:buChar char="•"/>
            </a:pPr>
            <a:r>
              <a:rPr lang="es-ES" dirty="0" smtClean="0"/>
              <a:t>Doble aislamiento eléctrico de los equipos e instalaciones.</a:t>
            </a:r>
          </a:p>
          <a:p>
            <a:pPr lvl="2" algn="just">
              <a:buFont typeface="Arial" pitchFamily="34" charset="0"/>
              <a:buChar char="•"/>
            </a:pPr>
            <a:r>
              <a:rPr lang="es-ES" dirty="0" smtClean="0"/>
              <a:t>Protección diferencial.</a:t>
            </a:r>
          </a:p>
          <a:p>
            <a:pPr algn="just">
              <a:buFont typeface="Arial" pitchFamily="34" charset="0"/>
              <a:buChar char="•"/>
            </a:pPr>
            <a:endParaRPr lang="es-ES" dirty="0" smtClean="0"/>
          </a:p>
          <a:p>
            <a:pPr lvl="0" algn="just"/>
            <a:r>
              <a:rPr lang="es-ES" b="1" dirty="0" smtClean="0"/>
              <a:t> PROTECCIONES PARA EVITAR CONSECUENCIAS:</a:t>
            </a:r>
            <a:endParaRPr lang="es-ES" dirty="0" smtClean="0"/>
          </a:p>
          <a:p>
            <a:pPr lvl="2" algn="just">
              <a:buFont typeface="Arial" pitchFamily="34" charset="0"/>
              <a:buChar char="•"/>
            </a:pPr>
            <a:r>
              <a:rPr lang="es-ES" dirty="0" smtClean="0"/>
              <a:t>Señalización en instalaciones eléctricas de baja, media y alta tensión.</a:t>
            </a:r>
          </a:p>
          <a:p>
            <a:pPr lvl="2" algn="just">
              <a:buFont typeface="Arial" pitchFamily="34" charset="0"/>
              <a:buChar char="•"/>
            </a:pPr>
            <a:r>
              <a:rPr lang="es-ES" dirty="0" err="1" smtClean="0"/>
              <a:t>Desenergizar</a:t>
            </a:r>
            <a:r>
              <a:rPr lang="es-ES" dirty="0" smtClean="0"/>
              <a:t> instalaciones y equipos para realizar mantenimientos.</a:t>
            </a:r>
          </a:p>
          <a:p>
            <a:pPr lvl="2" algn="just">
              <a:buFont typeface="Arial" pitchFamily="34" charset="0"/>
              <a:buChar char="•"/>
            </a:pPr>
            <a:r>
              <a:rPr lang="es-ES" dirty="0" smtClean="0"/>
              <a:t>Identificar instalaciones fuera de servicios con bloqueos.</a:t>
            </a:r>
          </a:p>
          <a:p>
            <a:pPr lvl="2" algn="just">
              <a:buFont typeface="Arial" pitchFamily="34" charset="0"/>
              <a:buChar char="•"/>
            </a:pPr>
            <a:r>
              <a:rPr lang="es-ES" dirty="0" smtClean="0"/>
              <a:t>Realizar permisos de trabajos eléctricos.</a:t>
            </a:r>
          </a:p>
          <a:p>
            <a:pPr lvl="2" algn="just">
              <a:buFont typeface="Arial" pitchFamily="34" charset="0"/>
              <a:buChar char="•"/>
            </a:pPr>
            <a:r>
              <a:rPr lang="es-ES" dirty="0" smtClean="0"/>
              <a:t>Utilización de herramientas diseñadas para tal fin.</a:t>
            </a:r>
          </a:p>
          <a:p>
            <a:pPr lvl="2" algn="just">
              <a:buFont typeface="Arial" pitchFamily="34" charset="0"/>
              <a:buChar char="•"/>
            </a:pPr>
            <a:r>
              <a:rPr lang="es-ES" dirty="0" smtClean="0"/>
              <a:t>Trabajar con zapatos con suela aislante, nunca sobre pisos mojados.</a:t>
            </a:r>
          </a:p>
          <a:p>
            <a:pPr algn="just">
              <a:buFont typeface="Arial" pitchFamily="34" charset="0"/>
              <a:buChar char="•"/>
            </a:pPr>
            <a:r>
              <a:rPr lang="es-ES" dirty="0" smtClean="0"/>
              <a:t>	Nunca tocar equipos energizados con las manos húmedas</a:t>
            </a:r>
            <a:endParaRPr lang="es-ES" sz="2000"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785786" y="571480"/>
            <a:ext cx="771530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s-ES" b="1" dirty="0" smtClean="0"/>
              <a:t>RIESGO ELECTRICO: CONCLUSIONES</a:t>
            </a:r>
            <a:endParaRPr lang="es-ES" dirty="0" smtClean="0"/>
          </a:p>
          <a:p>
            <a:pPr lvl="0" algn="just">
              <a:buFont typeface="Arial" pitchFamily="34" charset="0"/>
              <a:buChar char="•"/>
            </a:pPr>
            <a:r>
              <a:rPr lang="es-ES" dirty="0" smtClean="0"/>
              <a:t>Los accidentes por contactos eléctricos son escasos pero pueden ser fatales.</a:t>
            </a:r>
          </a:p>
          <a:p>
            <a:pPr lvl="0" algn="just">
              <a:buFont typeface="Arial" pitchFamily="34" charset="0"/>
              <a:buChar char="•"/>
            </a:pPr>
            <a:r>
              <a:rPr lang="es-ES" dirty="0" smtClean="0"/>
              <a:t>La mayor cantidad de accidentes generan lesiones importantes en las manos.</a:t>
            </a:r>
          </a:p>
          <a:p>
            <a:pPr lvl="0" algn="just">
              <a:buFont typeface="Arial" pitchFamily="34" charset="0"/>
              <a:buChar char="•"/>
            </a:pPr>
            <a:r>
              <a:rPr lang="es-ES" dirty="0" smtClean="0"/>
              <a:t>La persona cumple la función de conductor a tierra en una descarga.</a:t>
            </a:r>
          </a:p>
          <a:p>
            <a:pPr lvl="0" algn="just">
              <a:buFont typeface="Arial" pitchFamily="34" charset="0"/>
              <a:buChar char="•"/>
            </a:pPr>
            <a:r>
              <a:rPr lang="es-ES" dirty="0" smtClean="0"/>
              <a:t>La humedad disminuye la resistencia eléctrica del cuerpo y mejora la conductividad a tierra.</a:t>
            </a:r>
          </a:p>
          <a:p>
            <a:pPr lvl="0" algn="just">
              <a:buFont typeface="Arial" pitchFamily="34" charset="0"/>
              <a:buChar char="•"/>
            </a:pPr>
            <a:r>
              <a:rPr lang="es-ES" dirty="0" smtClean="0"/>
              <a:t>Las personas deben estar capacitadas para prevenir accidentes de origen eléctrico.</a:t>
            </a:r>
          </a:p>
          <a:p>
            <a:pPr lvl="0" algn="just">
              <a:buFont typeface="Arial" pitchFamily="34" charset="0"/>
              <a:buChar char="•"/>
            </a:pPr>
            <a:r>
              <a:rPr lang="es-ES" dirty="0" smtClean="0"/>
              <a:t>La tensión de comando debe ser de 24 volt o la instalación debe tener disyuntor.</a:t>
            </a:r>
          </a:p>
          <a:p>
            <a:pPr lvl="0" algn="just">
              <a:buFont typeface="Arial" pitchFamily="34" charset="0"/>
              <a:buChar char="•"/>
            </a:pPr>
            <a:r>
              <a:rPr lang="es-ES" dirty="0" smtClean="0"/>
              <a:t>Se puede trabajar en equipos eléctricos con bajo riesgo si están colocadas debidamente las protecciones. </a:t>
            </a:r>
            <a:endParaRPr lang="es-E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94453" y="2967335"/>
            <a:ext cx="5880970" cy="923330"/>
          </a:xfrm>
          <a:prstGeom prst="rect">
            <a:avLst/>
          </a:prstGeom>
          <a:noFill/>
        </p:spPr>
        <p:txBody>
          <a:bodyPr wrap="none" lIns="91440" tIns="45720" rIns="91440" bIns="45720">
            <a:spAutoFit/>
          </a:bodyPr>
          <a:lstStyle/>
          <a:p>
            <a:pPr algn="ctr"/>
            <a:r>
              <a:rPr lang="es-E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Efectos </a:t>
            </a:r>
            <a:r>
              <a:rPr lang="es-E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a:t>
            </a:r>
            <a:r>
              <a:rPr lang="es-E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agnéticos</a:t>
            </a:r>
            <a:endParaRPr lang="es-E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Autofit/>
          </a:bodyPr>
          <a:lstStyle/>
          <a:p>
            <a:r>
              <a:rPr lang="es-ES" sz="2800" b="1" dirty="0" smtClean="0">
                <a:latin typeface="Arial" pitchFamily="34" charset="0"/>
                <a:cs typeface="Arial" pitchFamily="34" charset="0"/>
              </a:rPr>
              <a:t/>
            </a:r>
            <a:br>
              <a:rPr lang="es-ES" sz="2800" b="1" dirty="0" smtClean="0">
                <a:latin typeface="Arial" pitchFamily="34" charset="0"/>
                <a:cs typeface="Arial" pitchFamily="34" charset="0"/>
              </a:rPr>
            </a:br>
            <a:r>
              <a:rPr lang="es-ES" sz="2800" b="1" dirty="0" smtClean="0">
                <a:latin typeface="Arial" pitchFamily="34" charset="0"/>
                <a:cs typeface="Arial" pitchFamily="34" charset="0"/>
              </a:rPr>
              <a:t/>
            </a:r>
            <a:br>
              <a:rPr lang="es-ES" sz="2800" b="1" dirty="0" smtClean="0">
                <a:latin typeface="Arial" pitchFamily="34" charset="0"/>
                <a:cs typeface="Arial" pitchFamily="34" charset="0"/>
              </a:rPr>
            </a:br>
            <a:r>
              <a:rPr lang="es-ES" sz="2800" b="1" dirty="0" smtClean="0">
                <a:latin typeface="Arial" pitchFamily="34" charset="0"/>
                <a:cs typeface="Arial" pitchFamily="34" charset="0"/>
              </a:rPr>
              <a:t/>
            </a:r>
            <a:br>
              <a:rPr lang="es-ES" sz="2800" b="1" dirty="0" smtClean="0">
                <a:latin typeface="Arial" pitchFamily="34" charset="0"/>
                <a:cs typeface="Arial" pitchFamily="34" charset="0"/>
              </a:rPr>
            </a:br>
            <a:r>
              <a:rPr lang="es-ES" sz="2800" b="1" dirty="0" smtClean="0">
                <a:latin typeface="Arial" pitchFamily="34" charset="0"/>
                <a:cs typeface="Arial" pitchFamily="34" charset="0"/>
              </a:rPr>
              <a:t/>
            </a:r>
            <a:br>
              <a:rPr lang="es-ES" sz="2800" b="1" dirty="0" smtClean="0">
                <a:latin typeface="Arial" pitchFamily="34" charset="0"/>
                <a:cs typeface="Arial" pitchFamily="34" charset="0"/>
              </a:rPr>
            </a:br>
            <a:r>
              <a:rPr lang="es-ES" sz="3200" b="1" dirty="0" smtClean="0">
                <a:latin typeface="Arial" pitchFamily="34" charset="0"/>
                <a:cs typeface="Arial" pitchFamily="34" charset="0"/>
              </a:rPr>
              <a:t/>
            </a:r>
            <a:br>
              <a:rPr lang="es-ES" sz="3200" b="1" dirty="0" smtClean="0">
                <a:latin typeface="Arial" pitchFamily="34" charset="0"/>
                <a:cs typeface="Arial" pitchFamily="34" charset="0"/>
              </a:rPr>
            </a:br>
            <a:r>
              <a:rPr lang="es-ES" sz="3200" b="1" dirty="0" smtClean="0">
                <a:latin typeface="Arial" pitchFamily="34" charset="0"/>
                <a:cs typeface="Arial" pitchFamily="34" charset="0"/>
              </a:rPr>
              <a:t>TEORIA DE LORENTZ</a:t>
            </a:r>
            <a:br>
              <a:rPr lang="es-ES" sz="3200" b="1" dirty="0" smtClean="0">
                <a:latin typeface="Arial" pitchFamily="34" charset="0"/>
                <a:cs typeface="Arial" pitchFamily="34" charset="0"/>
              </a:rPr>
            </a:br>
            <a:r>
              <a:rPr lang="es-ES" sz="3200" b="1" dirty="0" smtClean="0">
                <a:latin typeface="Arial" pitchFamily="34" charset="0"/>
                <a:cs typeface="Arial" pitchFamily="34" charset="0"/>
              </a:rPr>
              <a:t/>
            </a:r>
            <a:br>
              <a:rPr lang="es-ES" sz="3200" b="1" dirty="0" smtClean="0">
                <a:latin typeface="Arial" pitchFamily="34" charset="0"/>
                <a:cs typeface="Arial" pitchFamily="34" charset="0"/>
              </a:rPr>
            </a:br>
            <a:r>
              <a:rPr lang="es-ES" sz="3200" b="1" dirty="0" smtClean="0">
                <a:latin typeface="Arial" pitchFamily="34" charset="0"/>
                <a:cs typeface="Arial" pitchFamily="34" charset="0"/>
              </a:rPr>
              <a:t/>
            </a:r>
            <a:br>
              <a:rPr lang="es-ES" sz="3200" b="1" dirty="0" smtClean="0">
                <a:latin typeface="Arial" pitchFamily="34" charset="0"/>
                <a:cs typeface="Arial" pitchFamily="34" charset="0"/>
              </a:rPr>
            </a:br>
            <a:r>
              <a:rPr lang="es-ES" sz="3200" b="1" dirty="0" smtClean="0">
                <a:latin typeface="Arial" pitchFamily="34" charset="0"/>
                <a:cs typeface="Arial" pitchFamily="34" charset="0"/>
              </a:rPr>
              <a:t/>
            </a:r>
            <a:br>
              <a:rPr lang="es-ES" sz="3200" b="1" dirty="0" smtClean="0">
                <a:latin typeface="Arial" pitchFamily="34" charset="0"/>
                <a:cs typeface="Arial" pitchFamily="34" charset="0"/>
              </a:rPr>
            </a:br>
            <a:r>
              <a:rPr lang="es-ES" sz="2000" b="1" dirty="0" smtClean="0">
                <a:latin typeface="Arial" pitchFamily="34" charset="0"/>
                <a:cs typeface="Arial" pitchFamily="34" charset="0"/>
              </a:rPr>
              <a:t>.</a:t>
            </a:r>
            <a:br>
              <a:rPr lang="es-ES" sz="2000" b="1" dirty="0" smtClean="0">
                <a:latin typeface="Arial" pitchFamily="34" charset="0"/>
                <a:cs typeface="Arial" pitchFamily="34" charset="0"/>
              </a:rPr>
            </a:br>
            <a:r>
              <a:rPr lang="es-ES" sz="2000" b="1" dirty="0" smtClean="0">
                <a:latin typeface="Arial" pitchFamily="34" charset="0"/>
                <a:cs typeface="Arial" pitchFamily="34" charset="0"/>
              </a:rPr>
              <a:t/>
            </a:r>
            <a:br>
              <a:rPr lang="es-ES" sz="2000" b="1" dirty="0" smtClean="0">
                <a:latin typeface="Arial" pitchFamily="34" charset="0"/>
                <a:cs typeface="Arial" pitchFamily="34" charset="0"/>
              </a:rPr>
            </a:br>
            <a:endParaRPr lang="es-ES" sz="2000" b="1"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457200" y="274638"/>
            <a:ext cx="8229600" cy="511175"/>
          </a:xfrm>
        </p:spPr>
        <p:txBody>
          <a:bodyPr>
            <a:normAutofit fontScale="90000"/>
          </a:bodyPr>
          <a:lstStyle/>
          <a:p>
            <a:r>
              <a:rPr lang="es-CL" sz="2800" u="sng" dirty="0" smtClean="0"/>
              <a:t>Trabajo eléctrico y Diferencia de potencial</a:t>
            </a:r>
          </a:p>
        </p:txBody>
      </p:sp>
      <p:sp>
        <p:nvSpPr>
          <p:cNvPr id="11267" name="3 CuadroTexto"/>
          <p:cNvSpPr txBox="1">
            <a:spLocks noChangeArrowheads="1"/>
          </p:cNvSpPr>
          <p:nvPr/>
        </p:nvSpPr>
        <p:spPr bwMode="auto">
          <a:xfrm>
            <a:off x="428625" y="1000125"/>
            <a:ext cx="8286750" cy="2124075"/>
          </a:xfrm>
          <a:prstGeom prst="rect">
            <a:avLst/>
          </a:prstGeom>
          <a:noFill/>
          <a:ln w="9525">
            <a:noFill/>
            <a:miter lim="800000"/>
            <a:headEnd/>
            <a:tailEnd/>
          </a:ln>
        </p:spPr>
        <p:txBody>
          <a:bodyPr>
            <a:spAutoFit/>
          </a:bodyPr>
          <a:lstStyle/>
          <a:p>
            <a:pPr algn="just"/>
            <a:r>
              <a:rPr lang="es-ES" sz="2200">
                <a:latin typeface="Calibri" pitchFamily="34" charset="0"/>
              </a:rPr>
              <a:t>La caída de potencial iguala el trabajo realizado por una unidad de carga (W/Q) al pasar entre determinados puntos del circuito. Para mantener una corriente eléctrica, las cargas positivas deben ser elevadas desde el punto de bajo potencial (-) al punto de alto potencial (+) por una fuente de electricidad, tal como un generador o batería (ver Fig. 1-1). </a:t>
            </a:r>
            <a:endParaRPr lang="es-CL" sz="2200">
              <a:latin typeface="Calibri" pitchFamily="34" charset="0"/>
            </a:endParaRPr>
          </a:p>
        </p:txBody>
      </p:sp>
      <p:sp>
        <p:nvSpPr>
          <p:cNvPr id="11268" name="4 CuadroTexto"/>
          <p:cNvSpPr txBox="1">
            <a:spLocks noChangeArrowheads="1"/>
          </p:cNvSpPr>
          <p:nvPr/>
        </p:nvSpPr>
        <p:spPr bwMode="auto">
          <a:xfrm>
            <a:off x="5357813" y="5857875"/>
            <a:ext cx="714375" cy="276225"/>
          </a:xfrm>
          <a:prstGeom prst="rect">
            <a:avLst/>
          </a:prstGeom>
          <a:noFill/>
          <a:ln w="9525">
            <a:noFill/>
            <a:miter lim="800000"/>
            <a:headEnd/>
            <a:tailEnd/>
          </a:ln>
        </p:spPr>
        <p:txBody>
          <a:bodyPr>
            <a:spAutoFit/>
          </a:bodyPr>
          <a:lstStyle/>
          <a:p>
            <a:r>
              <a:rPr lang="es-CL" sz="1200"/>
              <a:t>Fig. 1-1</a:t>
            </a:r>
            <a:endParaRPr lang="es-CL" sz="1200">
              <a:latin typeface="Calibri" pitchFamily="34" charset="0"/>
            </a:endParaRPr>
          </a:p>
        </p:txBody>
      </p:sp>
      <p:pic>
        <p:nvPicPr>
          <p:cNvPr id="11269" name="4 Marcador de contenido" descr="http://www.sapiensman.com/electrotecnia/imagenes/index.20.jpg"/>
          <p:cNvPicPr>
            <a:picLocks/>
          </p:cNvPicPr>
          <p:nvPr/>
        </p:nvPicPr>
        <p:blipFill>
          <a:blip r:embed="rId2"/>
          <a:srcRect/>
          <a:stretch>
            <a:fillRect/>
          </a:stretch>
        </p:blipFill>
        <p:spPr bwMode="auto">
          <a:xfrm>
            <a:off x="3286125" y="2786063"/>
            <a:ext cx="5429250" cy="3643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197493"/>
          </a:xfrm>
        </p:spPr>
        <p:txBody>
          <a:bodyPr>
            <a:normAutofit fontScale="92500" lnSpcReduction="20000"/>
          </a:bodyPr>
          <a:lstStyle/>
          <a:p>
            <a:pPr algn="just"/>
            <a:r>
              <a:rPr lang="es-ES" dirty="0" smtClean="0">
                <a:latin typeface="Arial" pitchFamily="34" charset="0"/>
                <a:cs typeface="Arial" pitchFamily="34" charset="0"/>
              </a:rPr>
              <a:t>En teoría especial de la relatividad, el </a:t>
            </a:r>
            <a:r>
              <a:rPr lang="es-ES" b="1" dirty="0" smtClean="0">
                <a:latin typeface="Arial" pitchFamily="34" charset="0"/>
                <a:cs typeface="Arial" pitchFamily="34" charset="0"/>
              </a:rPr>
              <a:t>factor de Lorentz</a:t>
            </a:r>
            <a:r>
              <a:rPr lang="es-ES" dirty="0" smtClean="0">
                <a:latin typeface="Arial" pitchFamily="34" charset="0"/>
                <a:cs typeface="Arial" pitchFamily="34" charset="0"/>
              </a:rPr>
              <a:t> es un término que aparece frecuentemente en las ecuaciones de la teoría, por lo que se suele dar un nombre propio γ lo cual permite escribir más brevemente las ecuaciones y las fórmulas de la teoría. Aparece en los cálculos de dilatación del tiempo, contracción de longitud, o en las expresiones relativistas de la energía cinética y el momento lineal. Debe su nombre a la presencia del factor por primera vez en los trabajos de Lorentz sobre electrodinámica clásica.</a:t>
            </a:r>
            <a:endParaRPr lang="es-ES" dirty="0">
              <a:latin typeface="Arial" pitchFamily="34" charset="0"/>
              <a:cs typeface="Arial" pitchFamily="34" charset="0"/>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lnSpcReduction="10000"/>
          </a:bodyPr>
          <a:lstStyle/>
          <a:p>
            <a:pPr algn="just">
              <a:buNone/>
            </a:pPr>
            <a:r>
              <a:rPr lang="es-ES" dirty="0" smtClean="0">
                <a:latin typeface="Arial" pitchFamily="34" charset="0"/>
                <a:cs typeface="Arial" pitchFamily="34" charset="0"/>
              </a:rPr>
              <a:t>   Las </a:t>
            </a:r>
            <a:r>
              <a:rPr lang="es-ES" b="1" dirty="0" smtClean="0">
                <a:latin typeface="Arial" pitchFamily="34" charset="0"/>
                <a:cs typeface="Arial" pitchFamily="34" charset="0"/>
              </a:rPr>
              <a:t>transformaciones de Lorentz</a:t>
            </a:r>
            <a:r>
              <a:rPr lang="es-ES" dirty="0" smtClean="0">
                <a:latin typeface="Arial" pitchFamily="34" charset="0"/>
                <a:cs typeface="Arial" pitchFamily="34" charset="0"/>
              </a:rPr>
              <a:t>, dentro de la teoría de la relatividad especial, son un conjunto de relaciones que dan cuenta de cómo se relacionan las medidas de una magnitud física obtenidas por dos observadores diferentes. Estas relaciones establecieron la base matemática de la teoría de la relatividad especial de Einstein, ya que las transformaciones de Lorentz precisan el tipo de geometría del espacio tiempo requeridas por la teoría de Einstein.</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fontScale="55000" lnSpcReduction="20000"/>
          </a:bodyPr>
          <a:lstStyle/>
          <a:p>
            <a:pPr algn="just">
              <a:buNone/>
            </a:pPr>
            <a:r>
              <a:rPr lang="es-ES" b="1" dirty="0" smtClean="0">
                <a:latin typeface="Arial" pitchFamily="34" charset="0"/>
                <a:cs typeface="Arial" pitchFamily="34" charset="0"/>
              </a:rPr>
              <a:t>Principio de Relatividad </a:t>
            </a:r>
          </a:p>
          <a:p>
            <a:pPr algn="just">
              <a:buNone/>
            </a:pPr>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Henri Poincaré, matemático francés, sugirió a finales del siglo XIX que el principio de relatividad establecido desde Galileo (la invariancia galileana) se mantiene para todas las leyes de la naturaleza. Joseph Larmor y Hendrik Lorentz descubrieron que las ecuaciones de Maxwell, la piedra angular del electromagnetismo, eran invariantes solo por una variación en el tiempo y una cierta unidad longitudinal, lo que produjo mucha confusión en los físicos, que en aquel tiempo estaban tratando de argumentar las bases de la teoría del éter, la hipotética substancia sutil que llenaba el vacío y en la que se transmitía la luz. El problema es que este éter era incompatible con el principio de relatividad.</a:t>
            </a:r>
          </a:p>
          <a:p>
            <a:pPr algn="just"/>
            <a:r>
              <a:rPr lang="es-ES" dirty="0" smtClean="0">
                <a:latin typeface="Arial" pitchFamily="34" charset="0"/>
                <a:cs typeface="Arial" pitchFamily="34" charset="0"/>
              </a:rPr>
              <a:t>En su publicación de 1905 en electrodinámica, Henri Poincaré y Albert Einstein explicaron que, con las transformaciones hechas por Lorentz, éste principio se mantenía perfectamente invariable. La contribución de Einstein fue el elevar a este axioma a principio y proponer a las transformadas de Lorentz como primer principio. Además descartó la noción de tiempo absoluto y requirió que la velocidad de la luz en el vacío sea la misma para todos los observadores, sin importar si éstos se movían o no. Esto era fundamental para las ecuaciones de Maxwell, ya que éstas necesitan de una invariancia general de la velocidad de la luz en el vacío.</a:t>
            </a:r>
            <a:endParaRPr lang="es-ES" dirty="0">
              <a:latin typeface="Arial" pitchFamily="34" charset="0"/>
              <a:cs typeface="Arial" pitchFamily="34" charset="0"/>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fontScale="47500" lnSpcReduction="20000"/>
          </a:bodyPr>
          <a:lstStyle/>
          <a:p>
            <a:pPr algn="just">
              <a:buNone/>
            </a:pPr>
            <a:r>
              <a:rPr lang="es-ES" b="1" dirty="0" smtClean="0"/>
              <a:t>	</a:t>
            </a:r>
            <a:r>
              <a:rPr lang="es-ES" b="1" dirty="0" smtClean="0">
                <a:latin typeface="Arial" pitchFamily="34" charset="0"/>
                <a:cs typeface="Arial" pitchFamily="34" charset="0"/>
              </a:rPr>
              <a:t>Transformaciones de Lorentz </a:t>
            </a:r>
          </a:p>
          <a:p>
            <a:pPr algn="just"/>
            <a:r>
              <a:rPr lang="es-ES" dirty="0" smtClean="0">
                <a:latin typeface="Arial" pitchFamily="34" charset="0"/>
                <a:cs typeface="Arial" pitchFamily="34" charset="0"/>
              </a:rPr>
              <a:t>Diferentes sistemas de referencia para un mismo fenómeno.</a:t>
            </a:r>
          </a:p>
          <a:p>
            <a:pPr algn="just"/>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Como hemos mencionado, los físicos de la época habían encontrado una inconsistencia entre la completa descripción del electromagnetismo realizado por Maxwell y la mecánica clásica. Para ellos, la luz era una onda electromagnética transversal que se movía por un sistema de referencia privilegiado, al cual lo denominaban éter.</a:t>
            </a:r>
          </a:p>
          <a:p>
            <a:pPr algn="just"/>
            <a:r>
              <a:rPr lang="es-ES" dirty="0" smtClean="0">
                <a:latin typeface="Arial" pitchFamily="34" charset="0"/>
                <a:cs typeface="Arial" pitchFamily="34" charset="0"/>
              </a:rPr>
              <a:t>Hendrik Antoon Lorentz trabajó en resolver este problema y fue desarrollando unas transformaciones para las cuales las ecuaciones de Maxwell quedaban invariantes y sin necesidad de utilizar ese hipotético éter. La propuesta de Lorentz de 1899, conocida como la </a:t>
            </a:r>
            <a:r>
              <a:rPr lang="es-ES" i="1" dirty="0" smtClean="0">
                <a:latin typeface="Arial" pitchFamily="34" charset="0"/>
                <a:cs typeface="Arial" pitchFamily="34" charset="0"/>
              </a:rPr>
              <a:t>Teoría electrónica de Lorentz</a:t>
            </a:r>
            <a:r>
              <a:rPr lang="es-ES" dirty="0" smtClean="0">
                <a:latin typeface="Arial" pitchFamily="34" charset="0"/>
                <a:cs typeface="Arial" pitchFamily="34" charset="0"/>
              </a:rPr>
              <a:t>, no excluía -sin embargo- al éter. En la misma, Lorentz proponía que la interacción eléctrica entre dos cuerpos cargados se realizaba por medio de unos corpúsculos a los que llamaba electrones y que se encontraban adheridos a la masa en cada uno de los cuerpos. Estos electrones interactuaban entre sí mediante el éter, el cual era contraído por los electrones acorde a transformaciones específicas, mientras estos se encontraban en movimiento relativo al mismo. Éstas transformaciones se las conoce ahora como transformaciones de Lorentz. La formulación actual fue trabajo de Poincaré, el cual las presentó de una manera más consistente en 1905.</a:t>
            </a:r>
          </a:p>
          <a:p>
            <a:pPr algn="just"/>
            <a:r>
              <a:rPr lang="es-ES" dirty="0" smtClean="0">
                <a:latin typeface="Arial" pitchFamily="34" charset="0"/>
                <a:cs typeface="Arial" pitchFamily="34" charset="0"/>
              </a:rPr>
              <a:t>Se tiene un sistema S de coordenadas y un sistema S' de coordenadas , de aquí las ecuaciones que describen la transformación de un sistema a otro son:</a:t>
            </a:r>
          </a:p>
          <a:p>
            <a:pPr algn="just"/>
            <a:r>
              <a:rPr lang="es-ES" dirty="0" smtClean="0">
                <a:latin typeface="Arial" pitchFamily="34" charset="0"/>
                <a:cs typeface="Arial" pitchFamily="34" charset="0"/>
              </a:rPr>
              <a:t> Donde es el llamado factor de Lorentz y es la velocidad de la luz en el vacío.</a:t>
            </a:r>
          </a:p>
          <a:p>
            <a:pPr algn="just"/>
            <a:r>
              <a:rPr lang="es-ES" dirty="0" smtClean="0">
                <a:latin typeface="Arial" pitchFamily="34" charset="0"/>
                <a:cs typeface="Arial" pitchFamily="34" charset="0"/>
              </a:rPr>
              <a:t>Contrario a nuestro conocimiento actual, en aquel momento esto era una completa revolución, debido a que se planteaba una ecuación para transformar al tiempo, cosa que para la época era imposible. En la mecánica clásica, el tiempo era un invariante. Y para que las mismas leyes se puedan aplicar en cualquier sistema de referencia se obtiene otro tipo de invariante a grandes velocidades (ahora llamadas relativistas), la velocidad de la luz.</a:t>
            </a:r>
          </a:p>
          <a:p>
            <a:pPr algn="just"/>
            <a:endParaRPr lang="es-ES" dirty="0">
              <a:latin typeface="Arial" pitchFamily="34" charset="0"/>
              <a:cs typeface="Arial" pitchFamily="34" charset="0"/>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fontScale="40000" lnSpcReduction="20000"/>
          </a:bodyPr>
          <a:lstStyle/>
          <a:p>
            <a:pPr algn="just">
              <a:buNone/>
            </a:pPr>
            <a:r>
              <a:rPr lang="es-ES" b="1" dirty="0" smtClean="0"/>
              <a:t>	Simultaneidad </a:t>
            </a:r>
          </a:p>
          <a:p>
            <a:pPr algn="just">
              <a:buNone/>
            </a:pPr>
            <a:r>
              <a:rPr lang="es-ES" i="1" dirty="0" smtClean="0"/>
              <a:t>	</a:t>
            </a:r>
            <a:r>
              <a:rPr lang="es-ES" i="1" dirty="0" smtClean="0">
                <a:latin typeface="Arial" pitchFamily="34" charset="0"/>
                <a:cs typeface="Arial" pitchFamily="34" charset="0"/>
              </a:rPr>
              <a:t>Relatividad de simultaneidad y tiempo</a:t>
            </a:r>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Se refiere al hecho de que no se puede decir con </a:t>
            </a:r>
            <a:r>
              <a:rPr lang="es-ES" b="1" dirty="0" smtClean="0">
                <a:latin typeface="Arial" pitchFamily="34" charset="0"/>
                <a:cs typeface="Arial" pitchFamily="34" charset="0"/>
              </a:rPr>
              <a:t>sentido absoluto</a:t>
            </a:r>
            <a:r>
              <a:rPr lang="es-ES" dirty="0" smtClean="0">
                <a:latin typeface="Arial" pitchFamily="34" charset="0"/>
                <a:cs typeface="Arial" pitchFamily="34" charset="0"/>
              </a:rPr>
              <a:t> que dos acontecimientos en diferente lugar puedan haberse realizado al mismo tiempo. Si dos observadores, en el mismo lugar (espacio), presencian un fenómeno, podrían decir simultáneamente que se realizó en el mismo tiempo. Los dos indicarían el mismo tiempo del acontecimiento. Pero si los dos presencian ese acontecimiento en lugares diferentes, espacios diferentes, al </a:t>
            </a:r>
            <a:r>
              <a:rPr lang="es-ES" i="1" dirty="0" smtClean="0">
                <a:latin typeface="Arial" pitchFamily="34" charset="0"/>
                <a:cs typeface="Arial" pitchFamily="34" charset="0"/>
              </a:rPr>
              <a:t>mismo tiempo</a:t>
            </a:r>
            <a:r>
              <a:rPr lang="es-ES" dirty="0" smtClean="0">
                <a:latin typeface="Arial" pitchFamily="34" charset="0"/>
                <a:cs typeface="Arial" pitchFamily="34" charset="0"/>
              </a:rPr>
              <a:t>, ninguno de ellos podría afirmar que se realizó simultáneamente.</a:t>
            </a:r>
          </a:p>
          <a:p>
            <a:pPr algn="just"/>
            <a:r>
              <a:rPr lang="es-ES" dirty="0" smtClean="0">
                <a:latin typeface="Arial" pitchFamily="34" charset="0"/>
                <a:cs typeface="Arial" pitchFamily="34" charset="0"/>
              </a:rPr>
              <a:t>Matemáticamente, esto puede comprobarse en la primera ecuación de la transformación de Lorentz:</a:t>
            </a:r>
          </a:p>
          <a:p>
            <a:pPr algn="just"/>
            <a:r>
              <a:rPr lang="es-ES" dirty="0" smtClean="0">
                <a:latin typeface="Arial" pitchFamily="34" charset="0"/>
                <a:cs typeface="Arial" pitchFamily="34" charset="0"/>
              </a:rPr>
              <a:t>un evento que se realiza en el sistema de referencia S, que satisface , no necesariamente debe ser simultáneo en otro sistema de referencia inercial S', para satisfacer .</a:t>
            </a:r>
          </a:p>
          <a:p>
            <a:pPr algn="just"/>
            <a:r>
              <a:rPr lang="es-ES" dirty="0" smtClean="0">
                <a:latin typeface="Arial" pitchFamily="34" charset="0"/>
                <a:cs typeface="Arial" pitchFamily="34" charset="0"/>
              </a:rPr>
              <a:t>Para que estos eventos puntuales puedan ser </a:t>
            </a:r>
            <a:r>
              <a:rPr lang="es-ES" i="1" dirty="0" smtClean="0">
                <a:latin typeface="Arial" pitchFamily="34" charset="0"/>
                <a:cs typeface="Arial" pitchFamily="34" charset="0"/>
              </a:rPr>
              <a:t>simultáneos</a:t>
            </a:r>
            <a:r>
              <a:rPr lang="es-ES" dirty="0" smtClean="0">
                <a:latin typeface="Arial" pitchFamily="34" charset="0"/>
                <a:cs typeface="Arial" pitchFamily="34" charset="0"/>
              </a:rPr>
              <a:t> deben estar en el sistema de referencia S con la condición de que y así en el nuevo sistema S' se podrá afirmar la simultaneidad. El concepto de simultaneidad puede formalizarse así:</a:t>
            </a:r>
          </a:p>
          <a:p>
            <a:pPr algn="just"/>
            <a:r>
              <a:rPr lang="es-ES" dirty="0" smtClean="0">
                <a:latin typeface="Arial" pitchFamily="34" charset="0"/>
                <a:cs typeface="Arial" pitchFamily="34" charset="0"/>
              </a:rPr>
              <a:t>Dados dos eventos puntuales </a:t>
            </a:r>
            <a:r>
              <a:rPr lang="es-ES" i="1" dirty="0" smtClean="0">
                <a:latin typeface="Arial" pitchFamily="34" charset="0"/>
                <a:cs typeface="Arial" pitchFamily="34" charset="0"/>
              </a:rPr>
              <a:t>E</a:t>
            </a:r>
            <a:r>
              <a:rPr lang="es-ES" baseline="-25000" dirty="0" smtClean="0">
                <a:latin typeface="Arial" pitchFamily="34" charset="0"/>
                <a:cs typeface="Arial" pitchFamily="34" charset="0"/>
              </a:rPr>
              <a:t>1</a:t>
            </a:r>
            <a:r>
              <a:rPr lang="es-ES" dirty="0" smtClean="0">
                <a:latin typeface="Arial" pitchFamily="34" charset="0"/>
                <a:cs typeface="Arial" pitchFamily="34" charset="0"/>
              </a:rPr>
              <a:t> y </a:t>
            </a:r>
            <a:r>
              <a:rPr lang="es-ES" i="1" dirty="0" smtClean="0">
                <a:latin typeface="Arial" pitchFamily="34" charset="0"/>
                <a:cs typeface="Arial" pitchFamily="34" charset="0"/>
              </a:rPr>
              <a:t>E</a:t>
            </a:r>
            <a:r>
              <a:rPr lang="es-ES" baseline="-25000" dirty="0" smtClean="0">
                <a:latin typeface="Arial" pitchFamily="34" charset="0"/>
                <a:cs typeface="Arial" pitchFamily="34" charset="0"/>
              </a:rPr>
              <a:t>2</a:t>
            </a:r>
            <a:r>
              <a:rPr lang="es-ES" dirty="0" smtClean="0">
                <a:latin typeface="Arial" pitchFamily="34" charset="0"/>
                <a:cs typeface="Arial" pitchFamily="34" charset="0"/>
              </a:rPr>
              <a:t>, que ocurre respectivamente en instantes de tiempo </a:t>
            </a:r>
            <a:r>
              <a:rPr lang="es-ES" i="1" dirty="0" smtClean="0">
                <a:latin typeface="Arial" pitchFamily="34" charset="0"/>
                <a:cs typeface="Arial" pitchFamily="34" charset="0"/>
              </a:rPr>
              <a:t>t</a:t>
            </a:r>
            <a:r>
              <a:rPr lang="es-ES" baseline="-25000" dirty="0" smtClean="0">
                <a:latin typeface="Arial" pitchFamily="34" charset="0"/>
                <a:cs typeface="Arial" pitchFamily="34" charset="0"/>
              </a:rPr>
              <a:t>1</a:t>
            </a:r>
            <a:r>
              <a:rPr lang="es-ES" dirty="0" smtClean="0">
                <a:latin typeface="Arial" pitchFamily="34" charset="0"/>
                <a:cs typeface="Arial" pitchFamily="34" charset="0"/>
              </a:rPr>
              <a:t> y </a:t>
            </a:r>
            <a:r>
              <a:rPr lang="es-ES" i="1" dirty="0" smtClean="0">
                <a:latin typeface="Arial" pitchFamily="34" charset="0"/>
                <a:cs typeface="Arial" pitchFamily="34" charset="0"/>
              </a:rPr>
              <a:t>t</a:t>
            </a:r>
            <a:r>
              <a:rPr lang="es-ES" baseline="-25000" dirty="0" smtClean="0">
                <a:latin typeface="Arial" pitchFamily="34" charset="0"/>
                <a:cs typeface="Arial" pitchFamily="34" charset="0"/>
              </a:rPr>
              <a:t>2</a:t>
            </a:r>
            <a:r>
              <a:rPr lang="es-ES" dirty="0" smtClean="0">
                <a:latin typeface="Arial" pitchFamily="34" charset="0"/>
                <a:cs typeface="Arial" pitchFamily="34" charset="0"/>
              </a:rPr>
              <a:t>, y en puntos del espacio </a:t>
            </a:r>
            <a:r>
              <a:rPr lang="es-ES" i="1" dirty="0" smtClean="0">
                <a:latin typeface="Arial" pitchFamily="34" charset="0"/>
                <a:cs typeface="Arial" pitchFamily="34" charset="0"/>
              </a:rPr>
              <a:t>P</a:t>
            </a:r>
            <a:r>
              <a:rPr lang="es-ES" baseline="-25000" dirty="0" smtClean="0">
                <a:latin typeface="Arial" pitchFamily="34" charset="0"/>
                <a:cs typeface="Arial" pitchFamily="34" charset="0"/>
              </a:rPr>
              <a:t>1</a:t>
            </a:r>
            <a:r>
              <a:rPr lang="es-ES" dirty="0" smtClean="0">
                <a:latin typeface="Arial" pitchFamily="34" charset="0"/>
                <a:cs typeface="Arial" pitchFamily="34" charset="0"/>
              </a:rPr>
              <a:t> = (</a:t>
            </a:r>
            <a:r>
              <a:rPr lang="es-ES" i="1" dirty="0" smtClean="0">
                <a:latin typeface="Arial" pitchFamily="34" charset="0"/>
                <a:cs typeface="Arial" pitchFamily="34" charset="0"/>
              </a:rPr>
              <a:t>x</a:t>
            </a:r>
            <a:r>
              <a:rPr lang="es-ES" baseline="-25000" dirty="0" smtClean="0">
                <a:latin typeface="Arial" pitchFamily="34" charset="0"/>
                <a:cs typeface="Arial" pitchFamily="34" charset="0"/>
              </a:rPr>
              <a:t>1</a:t>
            </a:r>
            <a:r>
              <a:rPr lang="es-ES" dirty="0" smtClean="0">
                <a:latin typeface="Arial" pitchFamily="34" charset="0"/>
                <a:cs typeface="Arial" pitchFamily="34" charset="0"/>
              </a:rPr>
              <a:t>, </a:t>
            </a:r>
            <a:r>
              <a:rPr lang="es-ES" i="1" dirty="0" smtClean="0">
                <a:latin typeface="Arial" pitchFamily="34" charset="0"/>
                <a:cs typeface="Arial" pitchFamily="34" charset="0"/>
              </a:rPr>
              <a:t>y</a:t>
            </a:r>
            <a:r>
              <a:rPr lang="es-ES" baseline="-25000" dirty="0" smtClean="0">
                <a:latin typeface="Arial" pitchFamily="34" charset="0"/>
                <a:cs typeface="Arial" pitchFamily="34" charset="0"/>
              </a:rPr>
              <a:t>1</a:t>
            </a:r>
            <a:r>
              <a:rPr lang="es-ES" dirty="0" smtClean="0">
                <a:latin typeface="Arial" pitchFamily="34" charset="0"/>
                <a:cs typeface="Arial" pitchFamily="34" charset="0"/>
              </a:rPr>
              <a:t>, </a:t>
            </a:r>
            <a:r>
              <a:rPr lang="es-ES" i="1" dirty="0" smtClean="0">
                <a:latin typeface="Arial" pitchFamily="34" charset="0"/>
                <a:cs typeface="Arial" pitchFamily="34" charset="0"/>
              </a:rPr>
              <a:t>z</a:t>
            </a:r>
            <a:r>
              <a:rPr lang="es-ES" baseline="-25000" dirty="0" smtClean="0">
                <a:latin typeface="Arial" pitchFamily="34" charset="0"/>
                <a:cs typeface="Arial" pitchFamily="34" charset="0"/>
              </a:rPr>
              <a:t>1</a:t>
            </a:r>
            <a:r>
              <a:rPr lang="es-ES" dirty="0" smtClean="0">
                <a:latin typeface="Arial" pitchFamily="34" charset="0"/>
                <a:cs typeface="Arial" pitchFamily="34" charset="0"/>
              </a:rPr>
              <a:t>) y </a:t>
            </a:r>
            <a:r>
              <a:rPr lang="es-ES" i="1" dirty="0" smtClean="0">
                <a:latin typeface="Arial" pitchFamily="34" charset="0"/>
                <a:cs typeface="Arial" pitchFamily="34" charset="0"/>
              </a:rPr>
              <a:t>P</a:t>
            </a:r>
            <a:r>
              <a:rPr lang="es-ES" baseline="-25000" dirty="0" smtClean="0">
                <a:latin typeface="Arial" pitchFamily="34" charset="0"/>
                <a:cs typeface="Arial" pitchFamily="34" charset="0"/>
              </a:rPr>
              <a:t>2</a:t>
            </a:r>
            <a:r>
              <a:rPr lang="es-ES" dirty="0" smtClean="0">
                <a:latin typeface="Arial" pitchFamily="34" charset="0"/>
                <a:cs typeface="Arial" pitchFamily="34" charset="0"/>
              </a:rPr>
              <a:t> = (</a:t>
            </a:r>
            <a:r>
              <a:rPr lang="es-ES" i="1" dirty="0" smtClean="0">
                <a:latin typeface="Arial" pitchFamily="34" charset="0"/>
                <a:cs typeface="Arial" pitchFamily="34" charset="0"/>
              </a:rPr>
              <a:t>x</a:t>
            </a:r>
            <a:r>
              <a:rPr lang="es-ES" baseline="-25000" dirty="0" smtClean="0">
                <a:latin typeface="Arial" pitchFamily="34" charset="0"/>
                <a:cs typeface="Arial" pitchFamily="34" charset="0"/>
              </a:rPr>
              <a:t>2</a:t>
            </a:r>
            <a:r>
              <a:rPr lang="es-ES" dirty="0" smtClean="0">
                <a:latin typeface="Arial" pitchFamily="34" charset="0"/>
                <a:cs typeface="Arial" pitchFamily="34" charset="0"/>
              </a:rPr>
              <a:t>, </a:t>
            </a:r>
            <a:r>
              <a:rPr lang="es-ES" i="1" dirty="0" smtClean="0">
                <a:latin typeface="Arial" pitchFamily="34" charset="0"/>
                <a:cs typeface="Arial" pitchFamily="34" charset="0"/>
              </a:rPr>
              <a:t>y</a:t>
            </a:r>
            <a:r>
              <a:rPr lang="es-ES" baseline="-25000" dirty="0" smtClean="0">
                <a:latin typeface="Arial" pitchFamily="34" charset="0"/>
                <a:cs typeface="Arial" pitchFamily="34" charset="0"/>
              </a:rPr>
              <a:t>2</a:t>
            </a:r>
            <a:r>
              <a:rPr lang="es-ES" dirty="0" smtClean="0">
                <a:latin typeface="Arial" pitchFamily="34" charset="0"/>
                <a:cs typeface="Arial" pitchFamily="34" charset="0"/>
              </a:rPr>
              <a:t>, </a:t>
            </a:r>
            <a:r>
              <a:rPr lang="es-ES" i="1" dirty="0" smtClean="0">
                <a:latin typeface="Arial" pitchFamily="34" charset="0"/>
                <a:cs typeface="Arial" pitchFamily="34" charset="0"/>
              </a:rPr>
              <a:t>z</a:t>
            </a:r>
            <a:r>
              <a:rPr lang="es-ES" baseline="-25000" dirty="0" smtClean="0">
                <a:latin typeface="Arial" pitchFamily="34" charset="0"/>
                <a:cs typeface="Arial" pitchFamily="34" charset="0"/>
              </a:rPr>
              <a:t>2</a:t>
            </a:r>
            <a:r>
              <a:rPr lang="es-ES" dirty="0" smtClean="0">
                <a:latin typeface="Arial" pitchFamily="34" charset="0"/>
                <a:cs typeface="Arial" pitchFamily="34" charset="0"/>
              </a:rPr>
              <a:t>), todas las teorías físicas admiten que estos sólo pueden darse una, de tres posibilidades mutuamente excluyentes:</a:t>
            </a:r>
          </a:p>
          <a:p>
            <a:pPr algn="just"/>
            <a:r>
              <a:rPr lang="es-ES" dirty="0" smtClean="0">
                <a:latin typeface="Arial" pitchFamily="34" charset="0"/>
                <a:cs typeface="Arial" pitchFamily="34" charset="0"/>
              </a:rPr>
              <a:t>Es posible para un observador estar presente en el evento </a:t>
            </a:r>
            <a:r>
              <a:rPr lang="es-ES" i="1" dirty="0" smtClean="0">
                <a:latin typeface="Arial" pitchFamily="34" charset="0"/>
                <a:cs typeface="Arial" pitchFamily="34" charset="0"/>
              </a:rPr>
              <a:t>E</a:t>
            </a:r>
            <a:r>
              <a:rPr lang="es-ES" baseline="-25000" dirty="0" smtClean="0">
                <a:latin typeface="Arial" pitchFamily="34" charset="0"/>
                <a:cs typeface="Arial" pitchFamily="34" charset="0"/>
              </a:rPr>
              <a:t>1</a:t>
            </a:r>
            <a:r>
              <a:rPr lang="es-ES" dirty="0" smtClean="0">
                <a:latin typeface="Arial" pitchFamily="34" charset="0"/>
                <a:cs typeface="Arial" pitchFamily="34" charset="0"/>
              </a:rPr>
              <a:t> y luego estar en el evento </a:t>
            </a:r>
            <a:r>
              <a:rPr lang="es-ES" i="1" dirty="0" smtClean="0">
                <a:latin typeface="Arial" pitchFamily="34" charset="0"/>
                <a:cs typeface="Arial" pitchFamily="34" charset="0"/>
              </a:rPr>
              <a:t>E</a:t>
            </a:r>
            <a:r>
              <a:rPr lang="es-ES" baseline="-25000" dirty="0" smtClean="0">
                <a:latin typeface="Arial" pitchFamily="34" charset="0"/>
                <a:cs typeface="Arial" pitchFamily="34" charset="0"/>
              </a:rPr>
              <a:t>2</a:t>
            </a:r>
            <a:r>
              <a:rPr lang="es-ES" dirty="0" smtClean="0">
                <a:latin typeface="Arial" pitchFamily="34" charset="0"/>
                <a:cs typeface="Arial" pitchFamily="34" charset="0"/>
              </a:rPr>
              <a:t>, y en ese caso se afirma que </a:t>
            </a:r>
            <a:r>
              <a:rPr lang="es-ES" i="1" dirty="0" smtClean="0">
                <a:latin typeface="Arial" pitchFamily="34" charset="0"/>
                <a:cs typeface="Arial" pitchFamily="34" charset="0"/>
              </a:rPr>
              <a:t>E</a:t>
            </a:r>
            <a:r>
              <a:rPr lang="es-ES" baseline="-25000" dirty="0" smtClean="0">
                <a:latin typeface="Arial" pitchFamily="34" charset="0"/>
                <a:cs typeface="Arial" pitchFamily="34" charset="0"/>
              </a:rPr>
              <a:t>1</a:t>
            </a:r>
            <a:r>
              <a:rPr lang="es-ES" dirty="0" smtClean="0">
                <a:latin typeface="Arial" pitchFamily="34" charset="0"/>
                <a:cs typeface="Arial" pitchFamily="34" charset="0"/>
              </a:rPr>
              <a:t> es un evento anterior a </a:t>
            </a:r>
            <a:r>
              <a:rPr lang="es-ES" i="1" dirty="0" smtClean="0">
                <a:latin typeface="Arial" pitchFamily="34" charset="0"/>
                <a:cs typeface="Arial" pitchFamily="34" charset="0"/>
              </a:rPr>
              <a:t>E</a:t>
            </a:r>
            <a:r>
              <a:rPr lang="es-ES" baseline="-25000" dirty="0" smtClean="0">
                <a:latin typeface="Arial" pitchFamily="34" charset="0"/>
                <a:cs typeface="Arial" pitchFamily="34" charset="0"/>
              </a:rPr>
              <a:t>2</a:t>
            </a:r>
            <a:r>
              <a:rPr lang="es-ES" dirty="0" smtClean="0">
                <a:latin typeface="Arial" pitchFamily="34" charset="0"/>
                <a:cs typeface="Arial" pitchFamily="34" charset="0"/>
              </a:rPr>
              <a:t>. Además si eso sucede no puede existir otro observador que verifique 2. </a:t>
            </a:r>
          </a:p>
          <a:p>
            <a:pPr algn="just"/>
            <a:r>
              <a:rPr lang="es-ES" dirty="0" smtClean="0">
                <a:latin typeface="Arial" pitchFamily="34" charset="0"/>
                <a:cs typeface="Arial" pitchFamily="34" charset="0"/>
              </a:rPr>
              <a:t>Es posible para un observador estar presente en el evento </a:t>
            </a:r>
            <a:r>
              <a:rPr lang="es-ES" i="1" dirty="0" smtClean="0">
                <a:latin typeface="Arial" pitchFamily="34" charset="0"/>
                <a:cs typeface="Arial" pitchFamily="34" charset="0"/>
              </a:rPr>
              <a:t>E</a:t>
            </a:r>
            <a:r>
              <a:rPr lang="es-ES" baseline="-25000" dirty="0" smtClean="0">
                <a:latin typeface="Arial" pitchFamily="34" charset="0"/>
                <a:cs typeface="Arial" pitchFamily="34" charset="0"/>
              </a:rPr>
              <a:t>2</a:t>
            </a:r>
            <a:r>
              <a:rPr lang="es-ES" dirty="0" smtClean="0">
                <a:latin typeface="Arial" pitchFamily="34" charset="0"/>
                <a:cs typeface="Arial" pitchFamily="34" charset="0"/>
              </a:rPr>
              <a:t> y luego estar en el evento </a:t>
            </a:r>
            <a:r>
              <a:rPr lang="es-ES" i="1" dirty="0" smtClean="0">
                <a:latin typeface="Arial" pitchFamily="34" charset="0"/>
                <a:cs typeface="Arial" pitchFamily="34" charset="0"/>
              </a:rPr>
              <a:t>E</a:t>
            </a:r>
            <a:r>
              <a:rPr lang="es-ES" baseline="-25000" dirty="0" smtClean="0">
                <a:latin typeface="Arial" pitchFamily="34" charset="0"/>
                <a:cs typeface="Arial" pitchFamily="34" charset="0"/>
              </a:rPr>
              <a:t>1</a:t>
            </a:r>
            <a:r>
              <a:rPr lang="es-ES" dirty="0" smtClean="0">
                <a:latin typeface="Arial" pitchFamily="34" charset="0"/>
                <a:cs typeface="Arial" pitchFamily="34" charset="0"/>
              </a:rPr>
              <a:t>, y en ese caso se afirma que </a:t>
            </a:r>
            <a:r>
              <a:rPr lang="es-ES" i="1" dirty="0" smtClean="0">
                <a:latin typeface="Arial" pitchFamily="34" charset="0"/>
                <a:cs typeface="Arial" pitchFamily="34" charset="0"/>
              </a:rPr>
              <a:t>E</a:t>
            </a:r>
            <a:r>
              <a:rPr lang="es-ES" baseline="-25000" dirty="0" smtClean="0">
                <a:latin typeface="Arial" pitchFamily="34" charset="0"/>
                <a:cs typeface="Arial" pitchFamily="34" charset="0"/>
              </a:rPr>
              <a:t>1</a:t>
            </a:r>
            <a:r>
              <a:rPr lang="es-ES" dirty="0" smtClean="0">
                <a:latin typeface="Arial" pitchFamily="34" charset="0"/>
                <a:cs typeface="Arial" pitchFamily="34" charset="0"/>
              </a:rPr>
              <a:t> es un evento posterior a </a:t>
            </a:r>
            <a:r>
              <a:rPr lang="es-ES" i="1" dirty="0" smtClean="0">
                <a:latin typeface="Arial" pitchFamily="34" charset="0"/>
                <a:cs typeface="Arial" pitchFamily="34" charset="0"/>
              </a:rPr>
              <a:t>E</a:t>
            </a:r>
            <a:r>
              <a:rPr lang="es-ES" baseline="-25000" dirty="0" smtClean="0">
                <a:latin typeface="Arial" pitchFamily="34" charset="0"/>
                <a:cs typeface="Arial" pitchFamily="34" charset="0"/>
              </a:rPr>
              <a:t>2</a:t>
            </a:r>
            <a:r>
              <a:rPr lang="es-ES" dirty="0" smtClean="0">
                <a:latin typeface="Arial" pitchFamily="34" charset="0"/>
                <a:cs typeface="Arial" pitchFamily="34" charset="0"/>
              </a:rPr>
              <a:t>. Además si eso sucede no puede existir otro observador que verifique 1. </a:t>
            </a:r>
          </a:p>
          <a:p>
            <a:pPr algn="just"/>
            <a:r>
              <a:rPr lang="es-ES" dirty="0" smtClean="0">
                <a:latin typeface="Arial" pitchFamily="34" charset="0"/>
                <a:cs typeface="Arial" pitchFamily="34" charset="0"/>
              </a:rPr>
              <a:t>Es imposible para algún observador puntual, estar presente simultáneamente en los eventos </a:t>
            </a:r>
            <a:r>
              <a:rPr lang="es-ES" i="1" dirty="0" smtClean="0">
                <a:latin typeface="Arial" pitchFamily="34" charset="0"/>
                <a:cs typeface="Arial" pitchFamily="34" charset="0"/>
              </a:rPr>
              <a:t>E</a:t>
            </a:r>
            <a:r>
              <a:rPr lang="es-ES" baseline="-25000" dirty="0" smtClean="0">
                <a:latin typeface="Arial" pitchFamily="34" charset="0"/>
                <a:cs typeface="Arial" pitchFamily="34" charset="0"/>
              </a:rPr>
              <a:t>1</a:t>
            </a:r>
            <a:r>
              <a:rPr lang="es-ES" dirty="0" smtClean="0">
                <a:latin typeface="Arial" pitchFamily="34" charset="0"/>
                <a:cs typeface="Arial" pitchFamily="34" charset="0"/>
              </a:rPr>
              <a:t> y </a:t>
            </a:r>
            <a:r>
              <a:rPr lang="es-ES" i="1" dirty="0" smtClean="0">
                <a:latin typeface="Arial" pitchFamily="34" charset="0"/>
                <a:cs typeface="Arial" pitchFamily="34" charset="0"/>
              </a:rPr>
              <a:t>E</a:t>
            </a:r>
            <a:r>
              <a:rPr lang="es-ES" baseline="-25000" dirty="0" smtClean="0">
                <a:latin typeface="Arial" pitchFamily="34" charset="0"/>
                <a:cs typeface="Arial" pitchFamily="34" charset="0"/>
              </a:rPr>
              <a:t>2</a:t>
            </a:r>
            <a:r>
              <a:rPr lang="es-ES" dirty="0" smtClean="0">
                <a:latin typeface="Arial" pitchFamily="34" charset="0"/>
                <a:cs typeface="Arial" pitchFamily="34" charset="0"/>
              </a:rPr>
              <a:t>. </a:t>
            </a:r>
          </a:p>
          <a:p>
            <a:pPr algn="just"/>
            <a:r>
              <a:rPr lang="es-ES" dirty="0" smtClean="0">
                <a:latin typeface="Arial" pitchFamily="34" charset="0"/>
                <a:cs typeface="Arial" pitchFamily="34" charset="0"/>
              </a:rPr>
              <a:t>Dado un evento cualquiera, el conjunto de eventos puede dividirse según esas tres categorías anteriores. Es decir, todas las teorías físicas permiten fijado un evento, clasificar a los demás eventos: en (1) pasado, (2) futuro y (3) resto de eventos (ni pasados ni futuros). En mecánica clásica esta última categoría está formada por los sucesos llamados simultáneos, y en mecánica relativista eventos no relacionados causalmente con el primer evento. Sin embargo, la mecánica clásica y la mecánica relativista difieren en el modo concreto en que esa división entre pasado, futuro y otros puede hacerse y en si dicho carácter es absoluto o relativo de dicha partición.</a:t>
            </a:r>
          </a:p>
          <a:p>
            <a:pPr algn="just"/>
            <a:endParaRPr lang="es-E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fontScale="40000" lnSpcReduction="20000"/>
          </a:bodyPr>
          <a:lstStyle/>
          <a:p>
            <a:pPr>
              <a:buNone/>
            </a:pPr>
            <a:r>
              <a:rPr lang="es-ES" b="1" dirty="0" smtClean="0"/>
              <a:t>	</a:t>
            </a:r>
            <a:r>
              <a:rPr lang="es-ES" b="1" dirty="0" smtClean="0">
                <a:latin typeface="Arial" pitchFamily="34" charset="0"/>
                <a:cs typeface="Arial" pitchFamily="34" charset="0"/>
              </a:rPr>
              <a:t>Dilatación del tiempo y contracción de la longitud </a:t>
            </a:r>
          </a:p>
          <a:p>
            <a:endParaRPr lang="es-ES" dirty="0" smtClean="0">
              <a:latin typeface="Arial" pitchFamily="34" charset="0"/>
              <a:cs typeface="Arial" pitchFamily="34" charset="0"/>
            </a:endParaRPr>
          </a:p>
          <a:p>
            <a:r>
              <a:rPr lang="es-ES" dirty="0" smtClean="0">
                <a:latin typeface="Arial" pitchFamily="34" charset="0"/>
                <a:cs typeface="Arial" pitchFamily="34" charset="0"/>
              </a:rPr>
              <a:t>Como se dijo previamente, el tiempo en esta teoría deja de ser absoluto como se proponía en la mecánica clásica. O sea, el tiempo para todos los observadores del fenómeno deja de ser el mismo. Si tenemos un observador inmóvil haciendo una medición del tiempo de un acontecimiento y otro que se mueva a velocidades relativistas, los dos relojes no tendrán la misma medición de tiempo.</a:t>
            </a:r>
          </a:p>
          <a:p>
            <a:r>
              <a:rPr lang="es-ES" dirty="0" smtClean="0">
                <a:latin typeface="Arial" pitchFamily="34" charset="0"/>
                <a:cs typeface="Arial" pitchFamily="34" charset="0"/>
              </a:rPr>
              <a:t>Mediante la transformación de Lorentz nuevamente llegamos a comprobar esto. Se coloca un reloj ligado al sistema S y otro al S', lo que nos indica que </a:t>
            </a:r>
            <a:r>
              <a:rPr lang="es-ES" b="1" i="1" dirty="0" smtClean="0">
                <a:latin typeface="Arial" pitchFamily="34" charset="0"/>
                <a:cs typeface="Arial" pitchFamily="34" charset="0"/>
              </a:rPr>
              <a:t>x</a:t>
            </a:r>
            <a:r>
              <a:rPr lang="es-ES" b="1" dirty="0" smtClean="0">
                <a:latin typeface="Arial" pitchFamily="34" charset="0"/>
                <a:cs typeface="Arial" pitchFamily="34" charset="0"/>
              </a:rPr>
              <a:t> = 0</a:t>
            </a:r>
            <a:r>
              <a:rPr lang="es-ES" dirty="0" smtClean="0">
                <a:latin typeface="Arial" pitchFamily="34" charset="0"/>
                <a:cs typeface="Arial" pitchFamily="34" charset="0"/>
              </a:rPr>
              <a:t>. Se tiene las transformaciones y sus inversas en términos de la diferencia de coordenadas:</a:t>
            </a:r>
          </a:p>
          <a:p>
            <a:r>
              <a:rPr lang="es-ES" dirty="0" smtClean="0">
                <a:latin typeface="Arial" pitchFamily="34" charset="0"/>
                <a:cs typeface="Arial" pitchFamily="34" charset="0"/>
              </a:rPr>
              <a:t>y</a:t>
            </a:r>
          </a:p>
          <a:p>
            <a:r>
              <a:rPr lang="es-ES" dirty="0" smtClean="0">
                <a:latin typeface="Arial" pitchFamily="34" charset="0"/>
                <a:cs typeface="Arial" pitchFamily="34" charset="0"/>
              </a:rPr>
              <a:t>Si despejamos las primeras ecuaciones obtenemos</a:t>
            </a:r>
          </a:p>
          <a:p>
            <a:r>
              <a:rPr lang="es-ES" dirty="0" smtClean="0">
                <a:latin typeface="Arial" pitchFamily="34" charset="0"/>
                <a:cs typeface="Arial" pitchFamily="34" charset="0"/>
              </a:rPr>
              <a:t>para sucesos que satisfagan De lo que obtenemos que los eventos que se realicen en el sistema en movimiento S' serán más largos que los del S. La relación entre ambos es esa γ. Este fenómeno se lo conoce como dilatación del tiempo.</a:t>
            </a:r>
          </a:p>
          <a:p>
            <a:r>
              <a:rPr lang="es-ES" dirty="0" smtClean="0">
                <a:latin typeface="Arial" pitchFamily="34" charset="0"/>
                <a:cs typeface="Arial" pitchFamily="34" charset="0"/>
              </a:rPr>
              <a:t/>
            </a:r>
            <a:br>
              <a:rPr lang="es-ES" dirty="0" smtClean="0">
                <a:latin typeface="Arial" pitchFamily="34" charset="0"/>
                <a:cs typeface="Arial" pitchFamily="34" charset="0"/>
              </a:rPr>
            </a:br>
            <a:endParaRPr lang="es-ES" dirty="0" smtClean="0">
              <a:latin typeface="Arial" pitchFamily="34" charset="0"/>
              <a:cs typeface="Arial" pitchFamily="34" charset="0"/>
            </a:endParaRPr>
          </a:p>
          <a:p>
            <a:r>
              <a:rPr lang="es-ES" i="1" dirty="0" smtClean="0">
                <a:latin typeface="Arial" pitchFamily="34" charset="0"/>
                <a:cs typeface="Arial" pitchFamily="34" charset="0"/>
              </a:rPr>
              <a:t>Contracción de la longitud</a:t>
            </a:r>
            <a:endParaRPr lang="es-ES" dirty="0" smtClean="0">
              <a:latin typeface="Arial" pitchFamily="34" charset="0"/>
              <a:cs typeface="Arial" pitchFamily="34" charset="0"/>
            </a:endParaRPr>
          </a:p>
          <a:p>
            <a:r>
              <a:rPr lang="es-ES" dirty="0" smtClean="0">
                <a:latin typeface="Arial" pitchFamily="34" charset="0"/>
                <a:cs typeface="Arial" pitchFamily="34" charset="0"/>
              </a:rPr>
              <a:t>Gráfico que explica la contracción de Lorentz.</a:t>
            </a:r>
          </a:p>
          <a:p>
            <a:r>
              <a:rPr lang="es-ES" dirty="0" smtClean="0">
                <a:latin typeface="Arial" pitchFamily="34" charset="0"/>
                <a:cs typeface="Arial" pitchFamily="34" charset="0"/>
              </a:rPr>
              <a:t>Si se dice que el tiempo varía a velocidades relativistas, la longitud también lo hace. Un ejemplo sería si tenemos a dos observadores inicialmente inmóviles, éstos miden un vehículo en el cual solo uno de ellos "viajará" a grandes velocidades, ambos obtendrán el mismo resultado. Uno de ellos entra al vehículo y cuando adquiera la suficiente velocidad mide el vehículo obteniendo el resultado esperado, pero si el que esta inmóvil lo vuelve a medir, obtendrá un valor menor. Esto se debe a que la longitud también se contrae.</a:t>
            </a:r>
          </a:p>
          <a:p>
            <a:r>
              <a:rPr lang="es-ES" dirty="0" smtClean="0">
                <a:latin typeface="Arial" pitchFamily="34" charset="0"/>
                <a:cs typeface="Arial" pitchFamily="34" charset="0"/>
              </a:rPr>
              <a:t>Volviendo a las ecuaciones de Lorentz, despejando ahora a </a:t>
            </a:r>
            <a:r>
              <a:rPr lang="es-ES" b="1" dirty="0" smtClean="0">
                <a:latin typeface="Arial" pitchFamily="34" charset="0"/>
                <a:cs typeface="Arial" pitchFamily="34" charset="0"/>
              </a:rPr>
              <a:t>x</a:t>
            </a:r>
            <a:r>
              <a:rPr lang="es-ES" dirty="0" smtClean="0">
                <a:latin typeface="Arial" pitchFamily="34" charset="0"/>
                <a:cs typeface="Arial" pitchFamily="34" charset="0"/>
              </a:rPr>
              <a:t> y condicionando a se obtiene:</a:t>
            </a:r>
          </a:p>
          <a:p>
            <a:r>
              <a:rPr lang="es-ES" dirty="0" smtClean="0">
                <a:latin typeface="Arial" pitchFamily="34" charset="0"/>
                <a:cs typeface="Arial" pitchFamily="34" charset="0"/>
              </a:rPr>
              <a:t>de lo cual podemos ver que existirá una disminución debido al cociente. Estos efectos solo pueden verse a grandes velocidades, por lo que en nuestra vida cotidiana las conclusiones obtenidas a partir de estos cálculos no tienen mucho sentido.</a:t>
            </a:r>
          </a:p>
          <a:p>
            <a:endParaRPr lang="es-E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fontScale="70000" lnSpcReduction="20000"/>
          </a:bodyPr>
          <a:lstStyle/>
          <a:p>
            <a:pPr>
              <a:buNone/>
            </a:pPr>
            <a:r>
              <a:rPr lang="es-ES" b="1" dirty="0" smtClean="0"/>
              <a:t>	</a:t>
            </a:r>
            <a:r>
              <a:rPr lang="es-ES" b="1" dirty="0" smtClean="0">
                <a:latin typeface="Arial" pitchFamily="34" charset="0"/>
                <a:cs typeface="Arial" pitchFamily="34" charset="0"/>
              </a:rPr>
              <a:t>Composición de velocidades </a:t>
            </a:r>
          </a:p>
          <a:p>
            <a:pPr>
              <a:buNone/>
            </a:pPr>
            <a:endParaRPr lang="es-ES" dirty="0" smtClean="0">
              <a:latin typeface="Arial" pitchFamily="34" charset="0"/>
              <a:cs typeface="Arial" pitchFamily="34" charset="0"/>
            </a:endParaRPr>
          </a:p>
          <a:p>
            <a:r>
              <a:rPr lang="es-ES" dirty="0" smtClean="0">
                <a:latin typeface="Arial" pitchFamily="34" charset="0"/>
                <a:cs typeface="Arial" pitchFamily="34" charset="0"/>
              </a:rPr>
              <a:t>Anterior a la Relatividad Especial, la velocidad de un cuerpo en dos sistemas venía dado por</a:t>
            </a:r>
          </a:p>
          <a:p>
            <a:r>
              <a:rPr lang="es-ES" dirty="0" smtClean="0">
                <a:latin typeface="Arial" pitchFamily="34" charset="0"/>
                <a:cs typeface="Arial" pitchFamily="34" charset="0"/>
              </a:rPr>
              <a:t>; donde es la velocidad del cuerpo con respecto al sistema S', es la velocidad del sistema y es la velocidad desde el sistema en reposo S. Ahora, debido a la alteración en la dirección de la noción de simultaneidad esto deja de ser del todo cierto. Con los cálculos debidos en las transformadas de Lorentz se logra obtener la siguiente ecuación:</a:t>
            </a:r>
          </a:p>
          <a:p>
            <a:r>
              <a:rPr lang="es-ES" dirty="0" smtClean="0">
                <a:latin typeface="Arial" pitchFamily="34" charset="0"/>
                <a:cs typeface="Arial" pitchFamily="34" charset="0"/>
              </a:rPr>
              <a:t>Al observar con cuidado esta fórmula se nota que si un cuerpo se mueve a la velocidad de la luz en el sistema S, también lo hará en el sistema S'. Además se obtiene que si las velocidades son muy pequeñas en comparación con la luz, esta fórmula se aproxima a la anterior dada por Galileo.</a:t>
            </a:r>
          </a:p>
          <a:p>
            <a:endParaRPr lang="es-E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lnSpcReduction="10000"/>
          </a:bodyPr>
          <a:lstStyle/>
          <a:p>
            <a:pPr algn="just">
              <a:buNone/>
            </a:pPr>
            <a:r>
              <a:rPr lang="es-ES" b="1" dirty="0" smtClean="0"/>
              <a:t>	</a:t>
            </a:r>
            <a:r>
              <a:rPr lang="es-ES" b="1" dirty="0" smtClean="0">
                <a:latin typeface="Arial" pitchFamily="34" charset="0"/>
                <a:cs typeface="Arial" pitchFamily="34" charset="0"/>
              </a:rPr>
              <a:t>Masa, Momento y Energía Relativista </a:t>
            </a:r>
          </a:p>
          <a:p>
            <a:pPr algn="just"/>
            <a:endParaRPr lang="es-ES" dirty="0" smtClean="0">
              <a:latin typeface="Arial" pitchFamily="34" charset="0"/>
              <a:cs typeface="Arial" pitchFamily="34" charset="0"/>
            </a:endParaRPr>
          </a:p>
          <a:p>
            <a:pPr algn="just">
              <a:lnSpc>
                <a:spcPct val="150000"/>
              </a:lnSpc>
            </a:pPr>
            <a:r>
              <a:rPr lang="es-ES" sz="1800" dirty="0" smtClean="0">
                <a:latin typeface="Arial" pitchFamily="34" charset="0"/>
                <a:cs typeface="Arial" pitchFamily="34" charset="0"/>
              </a:rPr>
              <a:t>El concepto de masa en la teoría de la relatividad especial tiene dos bifurcaciones: la masa invariante y la masa relativista aparente. La masa relativista aparente es la masa aparente que va a depender del observador y se puede incrementar dependiendo de su velocidad, mientras que la invariante es independiente del observador e invariante.</a:t>
            </a:r>
          </a:p>
          <a:p>
            <a:pPr algn="just">
              <a:lnSpc>
                <a:spcPct val="150000"/>
              </a:lnSpc>
            </a:pPr>
            <a:r>
              <a:rPr lang="es-ES" sz="1800" dirty="0" smtClean="0">
                <a:latin typeface="Arial" pitchFamily="34" charset="0"/>
                <a:cs typeface="Arial" pitchFamily="34" charset="0"/>
              </a:rPr>
              <a:t>Matemáticamente tenemos que: donde es la masa relativista aparente, es la invariante y es el factor de Lorentz. Notemos que si la velocidad relativa del factor de Lorentz es muy baja, la masa relativa tiene el mismo valor que la masa invariante pero si ésta es comparable con la velocidad de la luz existe una variación entre ambas. Conforme la velocidad se vaya aproximando a la velocidad de la luz, la masa relativista tenderá a infinito</a:t>
            </a:r>
          </a:p>
          <a:p>
            <a:pPr algn="just"/>
            <a:endParaRPr lang="es-ES" dirty="0">
              <a:latin typeface="Arial" pitchFamily="34" charset="0"/>
              <a:cs typeface="Arial" pitchFamily="34"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fontScale="92500" lnSpcReduction="20000"/>
          </a:bodyPr>
          <a:lstStyle/>
          <a:p>
            <a:pPr algn="just">
              <a:buNone/>
            </a:pPr>
            <a:r>
              <a:rPr lang="es-ES" b="1" dirty="0" smtClean="0"/>
              <a:t>	</a:t>
            </a:r>
            <a:r>
              <a:rPr lang="es-ES" b="1" dirty="0" smtClean="0">
                <a:latin typeface="Arial" pitchFamily="34" charset="0"/>
                <a:cs typeface="Arial" pitchFamily="34" charset="0"/>
              </a:rPr>
              <a:t>Cantidad de movimiento </a:t>
            </a:r>
          </a:p>
          <a:p>
            <a:pPr algn="just">
              <a:buNone/>
            </a:pPr>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Al existir una variación en la masa relativista aparente, la cantidad de movimiento de un cuerpo también debe ser redefinida. Según Newton, la cantidad de movimiento esta definida por donde era la masa del cuerpo. Como esta masa ya no es invariante, nuestra nueva "cantidad de movimiento relativista" tiene el factor de Lorentz incluido así:</a:t>
            </a:r>
          </a:p>
          <a:p>
            <a:pPr algn="just"/>
            <a:r>
              <a:rPr lang="es-ES" dirty="0" smtClean="0">
                <a:latin typeface="Arial" pitchFamily="34" charset="0"/>
                <a:cs typeface="Arial" pitchFamily="34" charset="0"/>
              </a:rPr>
              <a:t>Sus consecuencias las veremos con más detenimiento en la sección posterior de fuerza.</a:t>
            </a:r>
          </a:p>
          <a:p>
            <a:pPr algn="just"/>
            <a:endParaRPr lang="es-E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428604"/>
            <a:ext cx="8229600" cy="5857916"/>
          </a:xfrm>
        </p:spPr>
        <p:txBody>
          <a:bodyPr>
            <a:noAutofit/>
          </a:bodyPr>
          <a:lstStyle/>
          <a:p>
            <a:pPr algn="just">
              <a:buNone/>
            </a:pPr>
            <a:r>
              <a:rPr lang="es-ES" sz="1600" b="1" dirty="0" smtClean="0"/>
              <a:t>	</a:t>
            </a:r>
            <a:r>
              <a:rPr lang="es-ES" sz="1600" b="1" dirty="0" smtClean="0">
                <a:latin typeface="Arial" pitchFamily="34" charset="0"/>
                <a:cs typeface="Arial" pitchFamily="34" charset="0"/>
              </a:rPr>
              <a:t>Equivalencia de masa y energía </a:t>
            </a:r>
          </a:p>
          <a:p>
            <a:pPr algn="just"/>
            <a:endParaRPr lang="es-ES" sz="1600" dirty="0" smtClean="0">
              <a:latin typeface="Arial" pitchFamily="34" charset="0"/>
              <a:cs typeface="Arial" pitchFamily="34" charset="0"/>
            </a:endParaRPr>
          </a:p>
          <a:p>
            <a:pPr algn="just"/>
            <a:r>
              <a:rPr lang="es-ES" sz="1600" dirty="0" smtClean="0">
                <a:latin typeface="Arial" pitchFamily="34" charset="0"/>
                <a:cs typeface="Arial" pitchFamily="34" charset="0"/>
              </a:rPr>
              <a:t>Equivalencia entre masa y energía.</a:t>
            </a:r>
          </a:p>
          <a:p>
            <a:pPr algn="just"/>
            <a:r>
              <a:rPr lang="es-ES" sz="1600" dirty="0" smtClean="0">
                <a:latin typeface="Arial" pitchFamily="34" charset="0"/>
                <a:cs typeface="Arial" pitchFamily="34" charset="0"/>
              </a:rPr>
              <a:t>La relatividad especial postula una ecuación para la energía, la cual inexplicablemente llego a ser la ecuación más famosa del planeta, E=mc</a:t>
            </a:r>
            <a:r>
              <a:rPr lang="es-ES" sz="1600" baseline="30000" dirty="0" smtClean="0">
                <a:latin typeface="Arial" pitchFamily="34" charset="0"/>
                <a:cs typeface="Arial" pitchFamily="34" charset="0"/>
              </a:rPr>
              <a:t>2</a:t>
            </a:r>
            <a:r>
              <a:rPr lang="es-ES" sz="1600" dirty="0" smtClean="0">
                <a:latin typeface="Arial" pitchFamily="34" charset="0"/>
                <a:cs typeface="Arial" pitchFamily="34" charset="0"/>
              </a:rPr>
              <a:t>. A esta ecuación también se la conoce como la equivalencia entre masa y energía.</a:t>
            </a:r>
          </a:p>
          <a:p>
            <a:pPr algn="just"/>
            <a:r>
              <a:rPr lang="es-ES" sz="1600" dirty="0" smtClean="0">
                <a:latin typeface="Arial" pitchFamily="34" charset="0"/>
                <a:cs typeface="Arial" pitchFamily="34" charset="0"/>
              </a:rPr>
              <a:t>En la relatividad, la energía y el momento de una partícula están relacionados mediante la ecuación:</a:t>
            </a:r>
          </a:p>
          <a:p>
            <a:pPr algn="just"/>
            <a:r>
              <a:rPr lang="es-ES" sz="1600" dirty="0" smtClean="0">
                <a:latin typeface="Arial" pitchFamily="34" charset="0"/>
                <a:cs typeface="Arial" pitchFamily="34" charset="0"/>
              </a:rPr>
              <a:t>Esta relación de energía-momento formulada en la relatividad nos permite observar la independencia del observador tanto de la energía como de la cantidad de momento. Para velocidades no relativistas, la energía puede ser aproximada mediante una expansión de una serie de Taylor así</a:t>
            </a:r>
          </a:p>
          <a:p>
            <a:pPr algn="just"/>
            <a:r>
              <a:rPr lang="es-ES" sz="1600" dirty="0" smtClean="0">
                <a:latin typeface="Arial" pitchFamily="34" charset="0"/>
                <a:cs typeface="Arial" pitchFamily="34" charset="0"/>
              </a:rPr>
              <a:t>encontrando así la energía cinética de la mecánica de Newton. Lo que nos indica que esa mecánica no era más que un caso particular de la actual relatividad. El primer término de esta aproximación es lo que se conoce como la energía en reposo(energía potencial), ésta es la cantidad de energía que puede medir un observador en reposo de acuerdo con lo postulado por Einstein. Esta energía en reposo no causaba conflicto con lo establecido anteriormente por Newton, porque ésta es constante y además persiste la energía en movimiento. Einstein lo describió de esta manera:</a:t>
            </a:r>
          </a:p>
          <a:p>
            <a:pPr algn="just"/>
            <a:r>
              <a:rPr lang="es-ES" sz="1600" dirty="0" smtClean="0">
                <a:latin typeface="Arial" pitchFamily="34" charset="0"/>
                <a:cs typeface="Arial" pitchFamily="34" charset="0"/>
              </a:rPr>
              <a:t>bajo esta teoría, la masa ya no es una magnitud inalterable pero sí una magnitud dependiente de (y asimismo, idéntica con) la cantidad de energía.</a:t>
            </a:r>
            <a:br>
              <a:rPr lang="es-ES" sz="1600" dirty="0" smtClean="0">
                <a:latin typeface="Arial" pitchFamily="34" charset="0"/>
                <a:cs typeface="Arial" pitchFamily="34" charset="0"/>
              </a:rPr>
            </a:br>
            <a:endParaRPr lang="es-ES" sz="1600" dirty="0" smtClean="0">
              <a:latin typeface="Arial" pitchFamily="34" charset="0"/>
              <a:cs typeface="Arial" pitchFamily="34" charset="0"/>
            </a:endParaRPr>
          </a:p>
          <a:p>
            <a:pPr algn="just"/>
            <a:endParaRPr lang="es-E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4 Marcador de contenido" descr="http://www.sapiensman.com/electrotecnia/imagenes/index.20.jpg"/>
          <p:cNvPicPr>
            <a:picLocks/>
          </p:cNvPicPr>
          <p:nvPr/>
        </p:nvPicPr>
        <p:blipFill>
          <a:blip r:embed="rId2"/>
          <a:srcRect/>
          <a:stretch>
            <a:fillRect/>
          </a:stretch>
        </p:blipFill>
        <p:spPr bwMode="auto">
          <a:xfrm>
            <a:off x="5000625" y="1071563"/>
            <a:ext cx="3571875" cy="2857500"/>
          </a:xfrm>
          <a:prstGeom prst="rect">
            <a:avLst/>
          </a:prstGeom>
          <a:noFill/>
          <a:ln w="9525">
            <a:noFill/>
            <a:miter lim="800000"/>
            <a:headEnd/>
            <a:tailEnd/>
          </a:ln>
        </p:spPr>
      </p:pic>
      <p:sp>
        <p:nvSpPr>
          <p:cNvPr id="12291" name="1 Título"/>
          <p:cNvSpPr>
            <a:spLocks noGrp="1"/>
          </p:cNvSpPr>
          <p:nvPr>
            <p:ph type="title"/>
          </p:nvPr>
        </p:nvSpPr>
        <p:spPr>
          <a:xfrm>
            <a:off x="457200" y="274638"/>
            <a:ext cx="8229600" cy="582612"/>
          </a:xfrm>
        </p:spPr>
        <p:txBody>
          <a:bodyPr/>
          <a:lstStyle/>
          <a:p>
            <a:r>
              <a:rPr lang="es-CL" sz="2800" u="sng" dirty="0" smtClean="0"/>
              <a:t>Trabajo eléctrico y Diferencia de potencial</a:t>
            </a:r>
          </a:p>
        </p:txBody>
      </p:sp>
      <p:sp>
        <p:nvSpPr>
          <p:cNvPr id="3" name="2 Marcador de contenido"/>
          <p:cNvSpPr>
            <a:spLocks noGrp="1"/>
          </p:cNvSpPr>
          <p:nvPr>
            <p:ph idx="1"/>
          </p:nvPr>
        </p:nvSpPr>
        <p:spPr>
          <a:xfrm>
            <a:off x="457200" y="928688"/>
            <a:ext cx="4400550" cy="3500437"/>
          </a:xfrm>
        </p:spPr>
        <p:txBody>
          <a:bodyPr rtlCol="0">
            <a:normAutofit fontScale="70000" lnSpcReduction="20000"/>
          </a:bodyPr>
          <a:lstStyle/>
          <a:p>
            <a:pPr algn="just" fontAlgn="auto">
              <a:spcAft>
                <a:spcPts val="0"/>
              </a:spcAft>
              <a:buFont typeface="Arial" pitchFamily="34" charset="0"/>
              <a:buChar char="•"/>
              <a:defRPr/>
            </a:pPr>
            <a:r>
              <a:rPr lang="es-CL" dirty="0" smtClean="0"/>
              <a:t>La misma cantidad de trabajo debe ser realizada sobre las cargas para que éstas dejen el punto de alto potencial (terminal +) y por las cargas al atravesar el circuito. La batería u otra fuente de energía eléctrica, se dice que posee una fuerza electromotriz (fem), que se mide por el trabajo realizado por cada unidad de carga (W/Q), cuando ésta pasa por la fuente. </a:t>
            </a:r>
          </a:p>
          <a:p>
            <a:pPr fontAlgn="auto">
              <a:spcAft>
                <a:spcPts val="0"/>
              </a:spcAft>
              <a:buFont typeface="Arial" pitchFamily="34" charset="0"/>
              <a:buChar char="•"/>
              <a:defRPr/>
            </a:pPr>
            <a:endParaRPr lang="es-CL" dirty="0"/>
          </a:p>
        </p:txBody>
      </p:sp>
      <p:sp>
        <p:nvSpPr>
          <p:cNvPr id="12293" name="3 CuadroTexto"/>
          <p:cNvSpPr txBox="1">
            <a:spLocks noChangeArrowheads="1"/>
          </p:cNvSpPr>
          <p:nvPr/>
        </p:nvSpPr>
        <p:spPr bwMode="auto">
          <a:xfrm>
            <a:off x="5572125" y="3214688"/>
            <a:ext cx="714375" cy="276225"/>
          </a:xfrm>
          <a:prstGeom prst="rect">
            <a:avLst/>
          </a:prstGeom>
          <a:noFill/>
          <a:ln w="9525">
            <a:noFill/>
            <a:miter lim="800000"/>
            <a:headEnd/>
            <a:tailEnd/>
          </a:ln>
        </p:spPr>
        <p:txBody>
          <a:bodyPr>
            <a:spAutoFit/>
          </a:bodyPr>
          <a:lstStyle/>
          <a:p>
            <a:r>
              <a:rPr lang="es-CL" sz="1200"/>
              <a:t>Fig. 1-1</a:t>
            </a:r>
            <a:endParaRPr lang="es-CL" sz="1200">
              <a:latin typeface="Calibri" pitchFamily="34" charset="0"/>
            </a:endParaRPr>
          </a:p>
        </p:txBody>
      </p:sp>
      <p:sp>
        <p:nvSpPr>
          <p:cNvPr id="12294" name="5 CuadroTexto"/>
          <p:cNvSpPr txBox="1">
            <a:spLocks noChangeArrowheads="1"/>
          </p:cNvSpPr>
          <p:nvPr/>
        </p:nvSpPr>
        <p:spPr bwMode="auto">
          <a:xfrm>
            <a:off x="785813" y="4143375"/>
            <a:ext cx="7358062" cy="1784350"/>
          </a:xfrm>
          <a:prstGeom prst="rect">
            <a:avLst/>
          </a:prstGeom>
          <a:noFill/>
          <a:ln w="9525">
            <a:noFill/>
            <a:miter lim="800000"/>
            <a:headEnd/>
            <a:tailEnd/>
          </a:ln>
        </p:spPr>
        <p:txBody>
          <a:bodyPr>
            <a:spAutoFit/>
          </a:bodyPr>
          <a:lstStyle/>
          <a:p>
            <a:pPr algn="just"/>
            <a:r>
              <a:rPr lang="es-CL" sz="2200">
                <a:latin typeface="Calibri" pitchFamily="34" charset="0"/>
              </a:rPr>
              <a:t>Por lo tanto, la fem de la fuente iguala a la caída de potencial en el circuito externo como se hace evidente en la Fig. 1-1. Los términos diferencia de potencial o voltaje, aplicados ambos a la fem y a la caída de potencial se miden en volts, en el sistema (mks) de unidades.</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fontScale="62500" lnSpcReduction="20000"/>
          </a:bodyPr>
          <a:lstStyle/>
          <a:p>
            <a:pPr algn="just">
              <a:buNone/>
            </a:pPr>
            <a:r>
              <a:rPr lang="es-ES" b="1" dirty="0" smtClean="0">
                <a:latin typeface="Arial" pitchFamily="34" charset="0"/>
                <a:cs typeface="Arial" pitchFamily="34" charset="0"/>
              </a:rPr>
              <a:t>Fuerza </a:t>
            </a:r>
          </a:p>
          <a:p>
            <a:pPr algn="just"/>
            <a:r>
              <a:rPr lang="es-ES" dirty="0" smtClean="0">
                <a:latin typeface="Arial" pitchFamily="34" charset="0"/>
                <a:cs typeface="Arial" pitchFamily="34" charset="0"/>
              </a:rPr>
              <a:t>En mecánica newtoniana la fuerza no relativista puede obtenerse simplemente como la derivada temporal del momento lineal:</a:t>
            </a:r>
          </a:p>
          <a:p>
            <a:pPr algn="just"/>
            <a:r>
              <a:rPr lang="es-ES" dirty="0" smtClean="0">
                <a:latin typeface="Arial" pitchFamily="34" charset="0"/>
                <a:cs typeface="Arial" pitchFamily="34" charset="0"/>
              </a:rPr>
              <a:t>,</a:t>
            </a:r>
          </a:p>
          <a:p>
            <a:pPr algn="just"/>
            <a:r>
              <a:rPr lang="es-ES" dirty="0" smtClean="0">
                <a:latin typeface="Arial" pitchFamily="34" charset="0"/>
                <a:cs typeface="Arial" pitchFamily="34" charset="0"/>
              </a:rPr>
              <a:t>Pero contrariamente postula la mecánica newtoniana, aquí el momento no es simplemente la masa en reposo por la velocidad. Pro lo que la ecuación ya no es válida en relatividad. Si introducimos la definición correcta del momento lineal, usando la masa aparente relativista entonces obtenemos la expresión relativista correcta:</a:t>
            </a:r>
          </a:p>
          <a:p>
            <a:pPr algn="just"/>
            <a:r>
              <a:rPr lang="es-ES" dirty="0" smtClean="0">
                <a:latin typeface="Arial" pitchFamily="34" charset="0"/>
                <a:cs typeface="Arial" pitchFamily="34" charset="0"/>
              </a:rPr>
              <a:t>donde es la masa relativista aparente. Calculando la fuerza anterior se observa que hecho la fuerza podría no tener necesariamente la dirección de la aceleración, como se deduce desarrollando la ecuación anterior:</a:t>
            </a:r>
          </a:p>
          <a:p>
            <a:pPr algn="just"/>
            <a:r>
              <a:rPr lang="es-ES" dirty="0" smtClean="0">
                <a:latin typeface="Arial" pitchFamily="34" charset="0"/>
                <a:cs typeface="Arial" pitchFamily="34" charset="0"/>
              </a:rPr>
              <a:t>En introduciendo las aceleraciones normal y tangencial:</a:t>
            </a:r>
          </a:p>
          <a:p>
            <a:pPr algn="just"/>
            <a:r>
              <a:rPr lang="es-ES" dirty="0" smtClean="0">
                <a:latin typeface="Arial" pitchFamily="34" charset="0"/>
                <a:cs typeface="Arial" pitchFamily="34" charset="0"/>
              </a:rPr>
              <a:t>Existen dos casos particulares de movimiento de una partícula donde la fuerza es siempre paralela a la acelerción, que son el movimiento rectilíneo uniformemente acelerado y el movimiento circular uniforme, en el primer caso el factor de proporcionalidad es y el en segundo </a:t>
            </a:r>
          </a:p>
          <a:p>
            <a:pPr algn="just"/>
            <a:endParaRPr lang="es-E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CPU 14\Mis documentos\Mis imágenes\350px-Graph_for_explanation_of_Lorentz_contraction.png"/>
          <p:cNvPicPr>
            <a:picLocks noGrp="1" noChangeAspect="1" noChangeArrowheads="1"/>
          </p:cNvPicPr>
          <p:nvPr>
            <p:ph idx="1"/>
          </p:nvPr>
        </p:nvPicPr>
        <p:blipFill>
          <a:blip r:embed="rId2"/>
          <a:srcRect/>
          <a:stretch>
            <a:fillRect/>
          </a:stretch>
        </p:blipFill>
        <p:spPr bwMode="auto">
          <a:xfrm>
            <a:off x="1357290" y="571480"/>
            <a:ext cx="6858048" cy="2857520"/>
          </a:xfrm>
          <a:prstGeom prst="rect">
            <a:avLst/>
          </a:prstGeom>
          <a:noFill/>
        </p:spPr>
      </p:pic>
      <p:sp>
        <p:nvSpPr>
          <p:cNvPr id="4" name="3 Rectángulo"/>
          <p:cNvSpPr/>
          <p:nvPr/>
        </p:nvSpPr>
        <p:spPr>
          <a:xfrm>
            <a:off x="2214546" y="3929066"/>
            <a:ext cx="4572000" cy="2585323"/>
          </a:xfrm>
          <a:prstGeom prst="rect">
            <a:avLst/>
          </a:prstGeom>
        </p:spPr>
        <p:txBody>
          <a:bodyPr wrap="square">
            <a:spAutoFit/>
          </a:bodyPr>
          <a:lstStyle/>
          <a:p>
            <a:pPr algn="just"/>
            <a:r>
              <a:rPr lang="es-ES" dirty="0" smtClean="0">
                <a:latin typeface="Arial" pitchFamily="34" charset="0"/>
                <a:cs typeface="Arial" pitchFamily="34" charset="0"/>
              </a:rPr>
              <a:t>Esquema sobre la contracción de Lorentz. (x',w') representan las coordenadas de un observador en reposo a una barra, mientras que (x,w) son las coordenadas de otro observador con respecto a dicha barra, por la naturaleza pseudoeuclídea del espacio-tiempo aun cuando el primer observador mide una longitud </a:t>
            </a:r>
            <a:r>
              <a:rPr lang="es-ES" i="1" dirty="0" smtClean="0">
                <a:latin typeface="Arial" pitchFamily="34" charset="0"/>
                <a:cs typeface="Arial" pitchFamily="34" charset="0"/>
              </a:rPr>
              <a:t>l</a:t>
            </a:r>
            <a:r>
              <a:rPr lang="es-ES" dirty="0" smtClean="0">
                <a:latin typeface="Arial" pitchFamily="34" charset="0"/>
                <a:cs typeface="Arial" pitchFamily="34" charset="0"/>
              </a:rPr>
              <a:t>, el segundo mide una longitud menor </a:t>
            </a:r>
            <a:r>
              <a:rPr lang="es-ES" i="1" dirty="0" smtClean="0">
                <a:latin typeface="Arial" pitchFamily="34" charset="0"/>
                <a:cs typeface="Arial" pitchFamily="34" charset="0"/>
              </a:rPr>
              <a:t>l</a:t>
            </a:r>
            <a:r>
              <a:rPr lang="es-ES" dirty="0" smtClean="0">
                <a:latin typeface="Arial" pitchFamily="34" charset="0"/>
                <a:cs typeface="Arial" pitchFamily="34" charset="0"/>
              </a:rPr>
              <a:t>/γ &lt; </a:t>
            </a:r>
            <a:r>
              <a:rPr lang="es-ES" i="1" dirty="0" smtClean="0">
                <a:latin typeface="Arial" pitchFamily="34" charset="0"/>
                <a:cs typeface="Arial" pitchFamily="34" charset="0"/>
              </a:rPr>
              <a:t>l</a:t>
            </a:r>
            <a:r>
              <a:rPr lang="es-ES" dirty="0" smtClean="0">
                <a:latin typeface="Arial" pitchFamily="34" charset="0"/>
                <a:cs typeface="Arial" pitchFamily="34" charset="0"/>
              </a:rPr>
              <a:t>.</a:t>
            </a:r>
            <a:endParaRPr lang="es-ES" dirty="0">
              <a:latin typeface="Arial" pitchFamily="34" charset="0"/>
              <a:cs typeface="Arial" pitchFamily="34" charset="0"/>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Documents and Settings\CPU 14\Mis documentos\Mis imágenes\images.jpg"/>
          <p:cNvPicPr>
            <a:picLocks noGrp="1" noChangeAspect="1" noChangeArrowheads="1"/>
          </p:cNvPicPr>
          <p:nvPr>
            <p:ph idx="1"/>
          </p:nvPr>
        </p:nvPicPr>
        <p:blipFill>
          <a:blip r:embed="rId2"/>
          <a:srcRect/>
          <a:stretch>
            <a:fillRect/>
          </a:stretch>
        </p:blipFill>
        <p:spPr bwMode="auto">
          <a:xfrm>
            <a:off x="2000232" y="785794"/>
            <a:ext cx="5000660" cy="3571900"/>
          </a:xfrm>
          <a:prstGeom prst="rect">
            <a:avLst/>
          </a:prstGeom>
          <a:noFill/>
        </p:spPr>
      </p:pic>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928670"/>
            <a:ext cx="8229600" cy="4525963"/>
          </a:xfrm>
        </p:spPr>
        <p:txBody>
          <a:bodyPr>
            <a:normAutofit fontScale="92500" lnSpcReduction="20000"/>
          </a:bodyPr>
          <a:lstStyle/>
          <a:p>
            <a:pPr algn="just"/>
            <a:r>
              <a:rPr lang="es-ES" dirty="0" smtClean="0"/>
              <a:t>La fuerza de Lorentz es la fuerza que experimenta una carga a su paso por un campo electromagnético. En la imagen se puede observar la situación más simple: una carga (Q) moviéndose a velocidad constante (v) por un campo magnético constante (B) producido por un imán. La fuerza resultante viene del producto vectorial de la velocidad de la carga por el campo magnético, por lo que ésta es perpendicular tanto a la velocidad como al campo. Debido a esto, si la carga llevase la misma dirección que el campo magnético, la fuerza de Lorentz sería nula.</a:t>
            </a:r>
            <a:endParaRPr lang="es-E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fontScale="85000" lnSpcReduction="20000"/>
          </a:bodyPr>
          <a:lstStyle/>
          <a:p>
            <a:pPr algn="just">
              <a:buNone/>
            </a:pPr>
            <a:r>
              <a:rPr lang="es-ES" sz="2200" dirty="0" smtClean="0">
                <a:latin typeface="Arial" pitchFamily="34" charset="0"/>
                <a:cs typeface="Arial" pitchFamily="34" charset="0"/>
              </a:rPr>
              <a:t>UTILIZAR LA FUERZA DE LORENTZ </a:t>
            </a:r>
          </a:p>
          <a:p>
            <a:pPr algn="just">
              <a:buNone/>
            </a:pPr>
            <a:r>
              <a:rPr lang="es-ES" sz="2200" dirty="0" smtClean="0">
                <a:latin typeface="Arial" pitchFamily="34" charset="0"/>
                <a:cs typeface="Arial" pitchFamily="34" charset="0"/>
              </a:rPr>
              <a:t>PARA EFECTOS DE TRABAJO EN PREVENCION DE RIESGOS.</a:t>
            </a:r>
          </a:p>
          <a:p>
            <a:pPr algn="just">
              <a:buNone/>
            </a:pPr>
            <a:endParaRPr lang="es-ES" sz="2200" dirty="0" smtClean="0">
              <a:latin typeface="Arial" pitchFamily="34" charset="0"/>
              <a:cs typeface="Arial" pitchFamily="34" charset="0"/>
            </a:endParaRPr>
          </a:p>
          <a:p>
            <a:pPr algn="just">
              <a:buNone/>
            </a:pPr>
            <a:r>
              <a:rPr lang="es-ES" sz="2200" dirty="0" smtClean="0">
                <a:latin typeface="Arial" pitchFamily="34" charset="0"/>
                <a:cs typeface="Arial" pitchFamily="34" charset="0"/>
              </a:rPr>
              <a:t>EJEMPLO:</a:t>
            </a:r>
          </a:p>
          <a:p>
            <a:pPr algn="just">
              <a:buNone/>
            </a:pPr>
            <a:r>
              <a:rPr lang="es-ES" sz="2200" dirty="0" smtClean="0">
                <a:latin typeface="Arial" pitchFamily="34" charset="0"/>
                <a:cs typeface="Arial" pitchFamily="34" charset="0"/>
              </a:rPr>
              <a:t>DENTRO DE UN PROCESO PRODUCTIVO SE</a:t>
            </a:r>
          </a:p>
          <a:p>
            <a:pPr algn="just">
              <a:buNone/>
            </a:pPr>
            <a:r>
              <a:rPr lang="es-ES" sz="2200" dirty="0" smtClean="0">
                <a:latin typeface="Arial" pitchFamily="34" charset="0"/>
                <a:cs typeface="Arial" pitchFamily="34" charset="0"/>
              </a:rPr>
              <a:t>		GENERA UNA LINEA DE PRODUCCION, EN LA</a:t>
            </a:r>
          </a:p>
          <a:p>
            <a:pPr algn="just">
              <a:buNone/>
            </a:pPr>
            <a:r>
              <a:rPr lang="es-ES" sz="2200" dirty="0" smtClean="0">
                <a:latin typeface="Arial" pitchFamily="34" charset="0"/>
                <a:cs typeface="Arial" pitchFamily="34" charset="0"/>
              </a:rPr>
              <a:t>		CUAL UNA EQUIPO EN ESPECIFICO, MANTIENE</a:t>
            </a:r>
          </a:p>
          <a:p>
            <a:pPr algn="just">
              <a:buNone/>
            </a:pPr>
            <a:r>
              <a:rPr lang="es-ES" sz="2200" dirty="0" smtClean="0">
                <a:latin typeface="Arial" pitchFamily="34" charset="0"/>
                <a:cs typeface="Arial" pitchFamily="34" charset="0"/>
              </a:rPr>
              <a:t>		UN PROCESO X , EN EL CUAL PARA</a:t>
            </a:r>
          </a:p>
          <a:p>
            <a:pPr algn="just">
              <a:buNone/>
            </a:pPr>
            <a:r>
              <a:rPr lang="es-ES" sz="2200" dirty="0" smtClean="0">
                <a:latin typeface="Arial" pitchFamily="34" charset="0"/>
                <a:cs typeface="Arial" pitchFamily="34" charset="0"/>
              </a:rPr>
              <a:t>		SER DETENEDIDO EN CASO DE UNA FALLA</a:t>
            </a:r>
          </a:p>
          <a:p>
            <a:pPr algn="just">
              <a:buNone/>
            </a:pPr>
            <a:r>
              <a:rPr lang="es-ES" sz="2200" dirty="0" smtClean="0">
                <a:latin typeface="Arial" pitchFamily="34" charset="0"/>
                <a:cs typeface="Arial" pitchFamily="34" charset="0"/>
              </a:rPr>
              <a:t>		MECANICA,  ESTA SE PUEDA SER ACCCIONADA  MEDIANTE  UN SISTEMA  DE MAGNESTISMO DENTRO DE DOS PARALELOS, ESTABLECIENDO UN SISTEMA  DE SEGURIDAD, UN SENSOR AUTOMATICO QUE SE CAPAZ DE DENTENER EL PROCESO PRODUCTIVO, Y DEJAR PASO SOLAMENTE  AL ELECTROMAGENETISMO, PARALIZANDO  EN FORMA  AUTOMATICA  LOS PROCESOS DE TRABAJO.</a:t>
            </a:r>
          </a:p>
          <a:p>
            <a:pPr algn="just">
              <a:buNone/>
            </a:pPr>
            <a:r>
              <a:rPr lang="es-ES" sz="2200" dirty="0" smtClean="0">
                <a:latin typeface="Arial" pitchFamily="34" charset="0"/>
                <a:cs typeface="Arial" pitchFamily="34" charset="0"/>
              </a:rPr>
              <a:t> </a:t>
            </a:r>
          </a:p>
          <a:p>
            <a:pPr algn="just">
              <a:buNone/>
            </a:pPr>
            <a:r>
              <a:rPr lang="es-ES" sz="2200" dirty="0" smtClean="0">
                <a:latin typeface="Arial" pitchFamily="34" charset="0"/>
                <a:cs typeface="Arial" pitchFamily="34" charset="0"/>
              </a:rPr>
              <a:t>CON ESTE SISTEMA SE PUEDA  REDUCIR CUALQUIER CONDICION SUBESTANDAR DE RIESGOS,  EL L A CUAL  EL TRABAJADOR  SE PUEDA LESIONAR Y/O ACCIDENTAR.</a:t>
            </a:r>
          </a:p>
          <a:p>
            <a:pPr algn="just">
              <a:buNone/>
            </a:pPr>
            <a:endParaRPr lang="es-E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457200" y="274638"/>
            <a:ext cx="8229600" cy="582612"/>
          </a:xfrm>
        </p:spPr>
        <p:txBody>
          <a:bodyPr/>
          <a:lstStyle/>
          <a:p>
            <a:r>
              <a:rPr lang="es-CL" sz="2800" u="sng" dirty="0" smtClean="0"/>
              <a:t>Trabajo eléctrico y Diferencia de potencial</a:t>
            </a:r>
          </a:p>
        </p:txBody>
      </p:sp>
      <p:pic>
        <p:nvPicPr>
          <p:cNvPr id="13315" name="3 Marcador de contenido" descr="http://www.sapiensman.com/electrotecnia/imagenes/resortes.gif"/>
          <p:cNvPicPr>
            <a:picLocks noGrp="1"/>
          </p:cNvPicPr>
          <p:nvPr>
            <p:ph idx="1"/>
          </p:nvPr>
        </p:nvPicPr>
        <p:blipFill>
          <a:blip r:embed="rId2"/>
          <a:srcRect/>
          <a:stretch>
            <a:fillRect/>
          </a:stretch>
        </p:blipFill>
        <p:spPr>
          <a:xfrm>
            <a:off x="500063" y="857250"/>
            <a:ext cx="8001000" cy="2257425"/>
          </a:xfrm>
        </p:spPr>
      </p:pic>
      <p:sp>
        <p:nvSpPr>
          <p:cNvPr id="13316" name="4 CuadroTexto"/>
          <p:cNvSpPr txBox="1">
            <a:spLocks noChangeArrowheads="1"/>
          </p:cNvSpPr>
          <p:nvPr/>
        </p:nvSpPr>
        <p:spPr bwMode="auto">
          <a:xfrm>
            <a:off x="285750" y="3071813"/>
            <a:ext cx="8501063" cy="3754437"/>
          </a:xfrm>
          <a:prstGeom prst="rect">
            <a:avLst/>
          </a:prstGeom>
          <a:noFill/>
          <a:ln w="9525">
            <a:noFill/>
            <a:miter lim="800000"/>
            <a:headEnd/>
            <a:tailEnd/>
          </a:ln>
        </p:spPr>
        <p:txBody>
          <a:bodyPr>
            <a:spAutoFit/>
          </a:bodyPr>
          <a:lstStyle/>
          <a:p>
            <a:r>
              <a:rPr lang="es-CL" sz="2000">
                <a:latin typeface="Calibri" pitchFamily="34" charset="0"/>
              </a:rPr>
              <a:t>Ejemplos comparativos :</a:t>
            </a:r>
          </a:p>
          <a:p>
            <a:r>
              <a:rPr lang="es-CL" sz="2000">
                <a:latin typeface="Calibri" pitchFamily="34" charset="0"/>
              </a:rPr>
              <a:t>Una fem puede ser descrita como una consecuencia de las diferencias de carga, las que se comportan como un resorte en tensión. Esto se ilustra en la figura superior.</a:t>
            </a:r>
          </a:p>
          <a:p>
            <a:r>
              <a:rPr lang="es-CL" sz="2000">
                <a:latin typeface="Calibri" pitchFamily="34" charset="0"/>
              </a:rPr>
              <a:t>figura 1-A: No hay diferencia de carga; no hay tensión, y por ende no existe fem.</a:t>
            </a:r>
            <a:br>
              <a:rPr lang="es-CL" sz="2000">
                <a:latin typeface="Calibri" pitchFamily="34" charset="0"/>
              </a:rPr>
            </a:br>
            <a:r>
              <a:rPr lang="es-CL" sz="2000">
                <a:latin typeface="Calibri" pitchFamily="34" charset="0"/>
              </a:rPr>
              <a:t>Figura 1-B: Dos cargas negativas distintas; el resorte está en tensión, hay fem y ésta fuerza a los electrones a moverse de A a B.</a:t>
            </a:r>
            <a:br>
              <a:rPr lang="es-CL" sz="2000">
                <a:latin typeface="Calibri" pitchFamily="34" charset="0"/>
              </a:rPr>
            </a:br>
            <a:r>
              <a:rPr lang="es-CL" sz="2000">
                <a:latin typeface="Calibri" pitchFamily="34" charset="0"/>
              </a:rPr>
              <a:t>Figura 1-C: Dos cargas positivas distintas: el resorte está en tensión, hay fem y ésta fuerza a los electrones a moverse de B a A.</a:t>
            </a:r>
            <a:br>
              <a:rPr lang="es-CL" sz="2000">
                <a:latin typeface="Calibri" pitchFamily="34" charset="0"/>
              </a:rPr>
            </a:br>
            <a:r>
              <a:rPr lang="es-CL" sz="2000">
                <a:latin typeface="Calibri" pitchFamily="34" charset="0"/>
              </a:rPr>
              <a:t>Figura 1-D : Cargas positiva y negativa; el resorte está en tensión, hay fem y ésta fuerza a los electrones a moverse de A a B.</a:t>
            </a:r>
          </a:p>
          <a:p>
            <a:endParaRPr lang="es-C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57200" y="274638"/>
            <a:ext cx="2686050" cy="511175"/>
          </a:xfrm>
        </p:spPr>
        <p:txBody>
          <a:bodyPr>
            <a:normAutofit fontScale="90000"/>
          </a:bodyPr>
          <a:lstStyle/>
          <a:p>
            <a:r>
              <a:rPr lang="es-CL" sz="1600" smtClean="0"/>
              <a:t>Analogía Diferencia de Potencial </a:t>
            </a:r>
          </a:p>
        </p:txBody>
      </p:sp>
      <p:grpSp>
        <p:nvGrpSpPr>
          <p:cNvPr id="2" name="Group 2"/>
          <p:cNvGrpSpPr>
            <a:grpSpLocks/>
          </p:cNvGrpSpPr>
          <p:nvPr/>
        </p:nvGrpSpPr>
        <p:grpSpPr bwMode="auto">
          <a:xfrm>
            <a:off x="785813" y="1000125"/>
            <a:ext cx="2143125" cy="2428875"/>
            <a:chOff x="2480" y="12124"/>
            <a:chExt cx="2389" cy="2325"/>
          </a:xfrm>
        </p:grpSpPr>
        <p:grpSp>
          <p:nvGrpSpPr>
            <p:cNvPr id="3" name="Group 3"/>
            <p:cNvGrpSpPr>
              <a:grpSpLocks/>
            </p:cNvGrpSpPr>
            <p:nvPr/>
          </p:nvGrpSpPr>
          <p:grpSpPr bwMode="auto">
            <a:xfrm>
              <a:off x="2480" y="12124"/>
              <a:ext cx="2389" cy="1509"/>
              <a:chOff x="2326" y="12105"/>
              <a:chExt cx="2389" cy="1509"/>
            </a:xfrm>
          </p:grpSpPr>
          <p:sp>
            <p:nvSpPr>
              <p:cNvPr id="14397" name="AutoShape 4"/>
              <p:cNvSpPr>
                <a:spLocks noChangeArrowheads="1"/>
              </p:cNvSpPr>
              <p:nvPr/>
            </p:nvSpPr>
            <p:spPr bwMode="auto">
              <a:xfrm>
                <a:off x="2326" y="12105"/>
                <a:ext cx="993" cy="1486"/>
              </a:xfrm>
              <a:prstGeom prst="can">
                <a:avLst>
                  <a:gd name="adj" fmla="val 37412"/>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98" name="AutoShape 5"/>
              <p:cNvSpPr>
                <a:spLocks noChangeArrowheads="1"/>
              </p:cNvSpPr>
              <p:nvPr/>
            </p:nvSpPr>
            <p:spPr bwMode="auto">
              <a:xfrm>
                <a:off x="3722" y="12128"/>
                <a:ext cx="993" cy="1486"/>
              </a:xfrm>
              <a:prstGeom prst="can">
                <a:avLst>
                  <a:gd name="adj" fmla="val 37412"/>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99" name="Rectangle 6"/>
              <p:cNvSpPr>
                <a:spLocks noChangeArrowheads="1"/>
              </p:cNvSpPr>
              <p:nvPr/>
            </p:nvSpPr>
            <p:spPr bwMode="auto">
              <a:xfrm>
                <a:off x="3319" y="13245"/>
                <a:ext cx="403" cy="143"/>
              </a:xfrm>
              <a:prstGeom prst="rect">
                <a:avLst/>
              </a:prstGeom>
              <a:solidFill>
                <a:srgbClr val="FFFFFF"/>
              </a:solidFill>
              <a:ln w="9525">
                <a:solidFill>
                  <a:srgbClr val="000000"/>
                </a:solidFill>
                <a:miter lim="800000"/>
                <a:headEnd/>
                <a:tailEnd/>
              </a:ln>
            </p:spPr>
            <p:txBody>
              <a:bodyPr/>
              <a:lstStyle/>
              <a:p>
                <a:endParaRPr lang="es-ES">
                  <a:latin typeface="Calibri" pitchFamily="34" charset="0"/>
                </a:endParaRPr>
              </a:p>
            </p:txBody>
          </p:sp>
          <p:sp>
            <p:nvSpPr>
              <p:cNvPr id="14400" name="AutoShape 7"/>
              <p:cNvSpPr>
                <a:spLocks noChangeArrowheads="1"/>
              </p:cNvSpPr>
              <p:nvPr/>
            </p:nvSpPr>
            <p:spPr bwMode="auto">
              <a:xfrm>
                <a:off x="2326" y="12560"/>
                <a:ext cx="993" cy="1031"/>
              </a:xfrm>
              <a:prstGeom prst="can">
                <a:avLst>
                  <a:gd name="adj" fmla="val 25957"/>
                </a:avLst>
              </a:prstGeom>
              <a:solidFill>
                <a:srgbClr val="8DB3E2"/>
              </a:solidFill>
              <a:ln w="9525">
                <a:solidFill>
                  <a:srgbClr val="000000"/>
                </a:solidFill>
                <a:round/>
                <a:headEnd/>
                <a:tailEnd/>
              </a:ln>
            </p:spPr>
            <p:txBody>
              <a:bodyPr/>
              <a:lstStyle/>
              <a:p>
                <a:endParaRPr lang="es-ES">
                  <a:latin typeface="Calibri" pitchFamily="34" charset="0"/>
                </a:endParaRPr>
              </a:p>
            </p:txBody>
          </p:sp>
          <p:sp>
            <p:nvSpPr>
              <p:cNvPr id="14401" name="AutoShape 8"/>
              <p:cNvSpPr>
                <a:spLocks noChangeArrowheads="1"/>
              </p:cNvSpPr>
              <p:nvPr/>
            </p:nvSpPr>
            <p:spPr bwMode="auto">
              <a:xfrm>
                <a:off x="3722" y="12568"/>
                <a:ext cx="993" cy="1031"/>
              </a:xfrm>
              <a:prstGeom prst="can">
                <a:avLst>
                  <a:gd name="adj" fmla="val 25957"/>
                </a:avLst>
              </a:prstGeom>
              <a:solidFill>
                <a:srgbClr val="8DB3E2"/>
              </a:solidFill>
              <a:ln w="9525">
                <a:solidFill>
                  <a:srgbClr val="000000"/>
                </a:solidFill>
                <a:round/>
                <a:headEnd/>
                <a:tailEnd/>
              </a:ln>
            </p:spPr>
            <p:txBody>
              <a:bodyPr/>
              <a:lstStyle/>
              <a:p>
                <a:endParaRPr lang="es-ES">
                  <a:latin typeface="Calibri" pitchFamily="34" charset="0"/>
                </a:endParaRPr>
              </a:p>
            </p:txBody>
          </p:sp>
        </p:grpSp>
        <p:grpSp>
          <p:nvGrpSpPr>
            <p:cNvPr id="4" name="Group 9"/>
            <p:cNvGrpSpPr>
              <a:grpSpLocks/>
            </p:cNvGrpSpPr>
            <p:nvPr/>
          </p:nvGrpSpPr>
          <p:grpSpPr bwMode="auto">
            <a:xfrm>
              <a:off x="3473" y="14011"/>
              <a:ext cx="478" cy="438"/>
              <a:chOff x="2732" y="14046"/>
              <a:chExt cx="478" cy="438"/>
            </a:xfrm>
          </p:grpSpPr>
          <p:sp>
            <p:nvSpPr>
              <p:cNvPr id="14392" name="Oval 10"/>
              <p:cNvSpPr>
                <a:spLocks noChangeArrowheads="1"/>
              </p:cNvSpPr>
              <p:nvPr/>
            </p:nvSpPr>
            <p:spPr bwMode="auto">
              <a:xfrm>
                <a:off x="2732" y="14046"/>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grpSp>
            <p:nvGrpSpPr>
              <p:cNvPr id="5" name="Group 11"/>
              <p:cNvGrpSpPr>
                <a:grpSpLocks/>
              </p:cNvGrpSpPr>
              <p:nvPr/>
            </p:nvGrpSpPr>
            <p:grpSpPr bwMode="auto">
              <a:xfrm>
                <a:off x="2820" y="14053"/>
                <a:ext cx="390" cy="383"/>
                <a:chOff x="2820" y="14053"/>
                <a:chExt cx="390" cy="383"/>
              </a:xfrm>
            </p:grpSpPr>
            <p:sp>
              <p:nvSpPr>
                <p:cNvPr id="14394" name="AutoShape 12"/>
                <p:cNvSpPr>
                  <a:spLocks noChangeArrowheads="1"/>
                </p:cNvSpPr>
                <p:nvPr/>
              </p:nvSpPr>
              <p:spPr bwMode="auto">
                <a:xfrm>
                  <a:off x="2820" y="14053"/>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sp>
              <p:nvSpPr>
                <p:cNvPr id="14395" name="AutoShape 13"/>
                <p:cNvSpPr>
                  <a:spLocks noChangeArrowheads="1"/>
                </p:cNvSpPr>
                <p:nvPr/>
              </p:nvSpPr>
              <p:spPr bwMode="auto">
                <a:xfrm>
                  <a:off x="2994" y="14142"/>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14396" name="AutoShape 14"/>
                <p:cNvCxnSpPr>
                  <a:cxnSpLocks noChangeShapeType="1"/>
                </p:cNvCxnSpPr>
                <p:nvPr/>
              </p:nvCxnSpPr>
              <p:spPr bwMode="auto">
                <a:xfrm flipV="1">
                  <a:off x="2952" y="14142"/>
                  <a:ext cx="1" cy="216"/>
                </a:xfrm>
                <a:prstGeom prst="straightConnector1">
                  <a:avLst/>
                </a:prstGeom>
                <a:noFill/>
                <a:ln w="9525">
                  <a:solidFill>
                    <a:srgbClr val="000000"/>
                  </a:solidFill>
                  <a:round/>
                  <a:headEnd/>
                  <a:tailEnd type="triangle" w="med" len="med"/>
                </a:ln>
              </p:spPr>
            </p:cxnSp>
          </p:grpSp>
        </p:grpSp>
        <p:cxnSp>
          <p:nvCxnSpPr>
            <p:cNvPr id="14378" name="AutoShape 15"/>
            <p:cNvCxnSpPr>
              <a:cxnSpLocks noChangeShapeType="1"/>
            </p:cNvCxnSpPr>
            <p:nvPr/>
          </p:nvCxnSpPr>
          <p:spPr bwMode="auto">
            <a:xfrm rot="16200000" flipH="1">
              <a:off x="2846" y="13605"/>
              <a:ext cx="724" cy="531"/>
            </a:xfrm>
            <a:prstGeom prst="curvedConnector3">
              <a:avLst>
                <a:gd name="adj1" fmla="val 100000"/>
              </a:avLst>
            </a:prstGeom>
            <a:noFill/>
            <a:ln w="9525">
              <a:solidFill>
                <a:srgbClr val="000000"/>
              </a:solidFill>
              <a:round/>
              <a:headEnd/>
              <a:tailEnd/>
            </a:ln>
          </p:spPr>
        </p:cxnSp>
        <p:cxnSp>
          <p:nvCxnSpPr>
            <p:cNvPr id="14379" name="AutoShape 16"/>
            <p:cNvCxnSpPr>
              <a:cxnSpLocks noChangeShapeType="1"/>
            </p:cNvCxnSpPr>
            <p:nvPr/>
          </p:nvCxnSpPr>
          <p:spPr bwMode="auto">
            <a:xfrm rot="5400000">
              <a:off x="3765" y="13659"/>
              <a:ext cx="724" cy="423"/>
            </a:xfrm>
            <a:prstGeom prst="curvedConnector3">
              <a:avLst>
                <a:gd name="adj1" fmla="val 98065"/>
              </a:avLst>
            </a:prstGeom>
            <a:noFill/>
            <a:ln w="9525">
              <a:solidFill>
                <a:srgbClr val="000000"/>
              </a:solidFill>
              <a:round/>
              <a:headEnd/>
              <a:tailEnd/>
            </a:ln>
          </p:spPr>
        </p:cxnSp>
        <p:grpSp>
          <p:nvGrpSpPr>
            <p:cNvPr id="6" name="Group 17"/>
            <p:cNvGrpSpPr>
              <a:grpSpLocks/>
            </p:cNvGrpSpPr>
            <p:nvPr/>
          </p:nvGrpSpPr>
          <p:grpSpPr bwMode="auto">
            <a:xfrm>
              <a:off x="2711" y="13195"/>
              <a:ext cx="478" cy="438"/>
              <a:chOff x="3713" y="3293"/>
              <a:chExt cx="478" cy="438"/>
            </a:xfrm>
          </p:grpSpPr>
          <p:grpSp>
            <p:nvGrpSpPr>
              <p:cNvPr id="7" name="Group 18"/>
              <p:cNvGrpSpPr>
                <a:grpSpLocks/>
              </p:cNvGrpSpPr>
              <p:nvPr/>
            </p:nvGrpSpPr>
            <p:grpSpPr bwMode="auto">
              <a:xfrm>
                <a:off x="3713" y="3293"/>
                <a:ext cx="478" cy="438"/>
                <a:chOff x="3713" y="3293"/>
                <a:chExt cx="478" cy="438"/>
              </a:xfrm>
            </p:grpSpPr>
            <p:sp>
              <p:nvSpPr>
                <p:cNvPr id="14389" name="Oval 19"/>
                <p:cNvSpPr>
                  <a:spLocks noChangeArrowheads="1"/>
                </p:cNvSpPr>
                <p:nvPr/>
              </p:nvSpPr>
              <p:spPr bwMode="auto">
                <a:xfrm>
                  <a:off x="3713" y="3293"/>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90" name="AutoShape 20"/>
                <p:cNvSpPr>
                  <a:spLocks noChangeArrowheads="1"/>
                </p:cNvSpPr>
                <p:nvPr/>
              </p:nvSpPr>
              <p:spPr bwMode="auto">
                <a:xfrm>
                  <a:off x="3975" y="3389"/>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14391" name="AutoShape 21"/>
                <p:cNvCxnSpPr>
                  <a:cxnSpLocks noChangeShapeType="1"/>
                </p:cNvCxnSpPr>
                <p:nvPr/>
              </p:nvCxnSpPr>
              <p:spPr bwMode="auto">
                <a:xfrm>
                  <a:off x="3908" y="3515"/>
                  <a:ext cx="167" cy="1"/>
                </a:xfrm>
                <a:prstGeom prst="straightConnector1">
                  <a:avLst/>
                </a:prstGeom>
                <a:noFill/>
                <a:ln w="9525">
                  <a:solidFill>
                    <a:srgbClr val="000000"/>
                  </a:solidFill>
                  <a:round/>
                  <a:headEnd/>
                  <a:tailEnd type="triangle" w="med" len="med"/>
                </a:ln>
              </p:spPr>
            </p:cxnSp>
          </p:grpSp>
          <p:sp>
            <p:nvSpPr>
              <p:cNvPr id="14388" name="AutoShape 22"/>
              <p:cNvSpPr>
                <a:spLocks noChangeArrowheads="1"/>
              </p:cNvSpPr>
              <p:nvPr/>
            </p:nvSpPr>
            <p:spPr bwMode="auto">
              <a:xfrm>
                <a:off x="3823" y="3296"/>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grpSp>
        <p:grpSp>
          <p:nvGrpSpPr>
            <p:cNvPr id="8" name="Group 23"/>
            <p:cNvGrpSpPr>
              <a:grpSpLocks/>
            </p:cNvGrpSpPr>
            <p:nvPr/>
          </p:nvGrpSpPr>
          <p:grpSpPr bwMode="auto">
            <a:xfrm>
              <a:off x="4127" y="13198"/>
              <a:ext cx="478" cy="460"/>
              <a:chOff x="3713" y="3271"/>
              <a:chExt cx="478" cy="460"/>
            </a:xfrm>
          </p:grpSpPr>
          <p:grpSp>
            <p:nvGrpSpPr>
              <p:cNvPr id="9" name="Group 24"/>
              <p:cNvGrpSpPr>
                <a:grpSpLocks/>
              </p:cNvGrpSpPr>
              <p:nvPr/>
            </p:nvGrpSpPr>
            <p:grpSpPr bwMode="auto">
              <a:xfrm>
                <a:off x="3713" y="3293"/>
                <a:ext cx="478" cy="438"/>
                <a:chOff x="3713" y="3293"/>
                <a:chExt cx="478" cy="438"/>
              </a:xfrm>
            </p:grpSpPr>
            <p:sp>
              <p:nvSpPr>
                <p:cNvPr id="14384" name="Oval 25"/>
                <p:cNvSpPr>
                  <a:spLocks noChangeArrowheads="1"/>
                </p:cNvSpPr>
                <p:nvPr/>
              </p:nvSpPr>
              <p:spPr bwMode="auto">
                <a:xfrm>
                  <a:off x="3713" y="3293"/>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85" name="AutoShape 26"/>
                <p:cNvSpPr>
                  <a:spLocks noChangeArrowheads="1"/>
                </p:cNvSpPr>
                <p:nvPr/>
              </p:nvSpPr>
              <p:spPr bwMode="auto">
                <a:xfrm>
                  <a:off x="3975" y="3389"/>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14386" name="AutoShape 27"/>
                <p:cNvCxnSpPr>
                  <a:cxnSpLocks noChangeShapeType="1"/>
                </p:cNvCxnSpPr>
                <p:nvPr/>
              </p:nvCxnSpPr>
              <p:spPr bwMode="auto">
                <a:xfrm>
                  <a:off x="3908" y="3515"/>
                  <a:ext cx="167" cy="1"/>
                </a:xfrm>
                <a:prstGeom prst="straightConnector1">
                  <a:avLst/>
                </a:prstGeom>
                <a:noFill/>
                <a:ln w="9525">
                  <a:solidFill>
                    <a:srgbClr val="000000"/>
                  </a:solidFill>
                  <a:round/>
                  <a:headEnd/>
                  <a:tailEnd type="triangle" w="med" len="med"/>
                </a:ln>
              </p:spPr>
            </p:cxnSp>
          </p:grpSp>
          <p:sp>
            <p:nvSpPr>
              <p:cNvPr id="14383" name="AutoShape 28"/>
              <p:cNvSpPr>
                <a:spLocks noChangeArrowheads="1"/>
              </p:cNvSpPr>
              <p:nvPr/>
            </p:nvSpPr>
            <p:spPr bwMode="auto">
              <a:xfrm>
                <a:off x="3818" y="3271"/>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grpSp>
      </p:grpSp>
      <p:sp>
        <p:nvSpPr>
          <p:cNvPr id="2077" name="Text Box 29"/>
          <p:cNvSpPr txBox="1">
            <a:spLocks noChangeArrowheads="1"/>
          </p:cNvSpPr>
          <p:nvPr/>
        </p:nvSpPr>
        <p:spPr bwMode="auto">
          <a:xfrm>
            <a:off x="3214688" y="142875"/>
            <a:ext cx="5643562" cy="3429000"/>
          </a:xfrm>
          <a:prstGeom prst="rect">
            <a:avLst/>
          </a:prstGeom>
          <a:noFill/>
          <a:ln w="9525">
            <a:solidFill>
              <a:srgbClr val="000000"/>
            </a:solidFill>
            <a:miter lim="800000"/>
            <a:headEnd/>
            <a:tailEnd/>
          </a:ln>
        </p:spPr>
        <p:txBody>
          <a:bodyPr/>
          <a:lstStyle/>
          <a:p>
            <a:pPr algn="just">
              <a:defRPr/>
            </a:pPr>
            <a:r>
              <a:rPr lang="es-CL" sz="2000" dirty="0">
                <a:latin typeface="+mj-lt"/>
                <a:cs typeface="Arial" pitchFamily="34" charset="0"/>
              </a:rPr>
              <a:t>Se observa en la figura 1 dos depósitos con agua al mismo nivel de llenado. En ellos la presión es la misma. La presión la determina la altura (h) del nivel del agua, sabiendo que esta ejerce una presión  de 1kg / cm</a:t>
            </a:r>
            <a:r>
              <a:rPr lang="es-CL" sz="2000" baseline="30000" dirty="0">
                <a:latin typeface="+mj-lt"/>
                <a:cs typeface="Arial" pitchFamily="34" charset="0"/>
              </a:rPr>
              <a:t>2</a:t>
            </a:r>
            <a:r>
              <a:rPr lang="es-CL" sz="2000" dirty="0">
                <a:latin typeface="+mj-lt"/>
                <a:cs typeface="Arial" pitchFamily="34" charset="0"/>
              </a:rPr>
              <a:t> por cada metro de altura. Acordaremos, entonces, que esta presión será equivalente a los volts , sin embargo, como los dos están al mismo potencial o presión, no existe entre ellos una diferencia de potencial o de presión que es el necesario para que se produzca una circulación de agua, es decir, no se realiza trabajo alguno.</a:t>
            </a:r>
          </a:p>
        </p:txBody>
      </p:sp>
      <p:grpSp>
        <p:nvGrpSpPr>
          <p:cNvPr id="10" name="Group 60"/>
          <p:cNvGrpSpPr>
            <a:grpSpLocks/>
          </p:cNvGrpSpPr>
          <p:nvPr/>
        </p:nvGrpSpPr>
        <p:grpSpPr bwMode="auto">
          <a:xfrm>
            <a:off x="857250" y="3643313"/>
            <a:ext cx="2143125" cy="2500312"/>
            <a:chOff x="1817" y="5280"/>
            <a:chExt cx="2318" cy="3187"/>
          </a:xfrm>
        </p:grpSpPr>
        <p:cxnSp>
          <p:nvCxnSpPr>
            <p:cNvPr id="14343" name="AutoShape 61"/>
            <p:cNvCxnSpPr>
              <a:cxnSpLocks noChangeShapeType="1"/>
            </p:cNvCxnSpPr>
            <p:nvPr/>
          </p:nvCxnSpPr>
          <p:spPr bwMode="auto">
            <a:xfrm rot="16200000" flipH="1">
              <a:off x="2328" y="7595"/>
              <a:ext cx="724" cy="531"/>
            </a:xfrm>
            <a:prstGeom prst="curvedConnector3">
              <a:avLst>
                <a:gd name="adj1" fmla="val 100000"/>
              </a:avLst>
            </a:prstGeom>
            <a:noFill/>
            <a:ln w="9525">
              <a:solidFill>
                <a:srgbClr val="000000"/>
              </a:solidFill>
              <a:round/>
              <a:headEnd/>
              <a:tailEnd/>
            </a:ln>
          </p:spPr>
        </p:cxnSp>
        <p:grpSp>
          <p:nvGrpSpPr>
            <p:cNvPr id="11" name="Group 62"/>
            <p:cNvGrpSpPr>
              <a:grpSpLocks/>
            </p:cNvGrpSpPr>
            <p:nvPr/>
          </p:nvGrpSpPr>
          <p:grpSpPr bwMode="auto">
            <a:xfrm>
              <a:off x="1817" y="5280"/>
              <a:ext cx="2318" cy="3187"/>
              <a:chOff x="1817" y="5280"/>
              <a:chExt cx="2318" cy="3187"/>
            </a:xfrm>
          </p:grpSpPr>
          <p:grpSp>
            <p:nvGrpSpPr>
              <p:cNvPr id="12" name="Group 63"/>
              <p:cNvGrpSpPr>
                <a:grpSpLocks/>
              </p:cNvGrpSpPr>
              <p:nvPr/>
            </p:nvGrpSpPr>
            <p:grpSpPr bwMode="auto">
              <a:xfrm>
                <a:off x="3397" y="6355"/>
                <a:ext cx="198" cy="260"/>
                <a:chOff x="3496" y="10149"/>
                <a:chExt cx="198" cy="260"/>
              </a:xfrm>
            </p:grpSpPr>
            <p:cxnSp>
              <p:nvCxnSpPr>
                <p:cNvPr id="14370" name="AutoShape 64"/>
                <p:cNvCxnSpPr>
                  <a:cxnSpLocks noChangeShapeType="1"/>
                </p:cNvCxnSpPr>
                <p:nvPr/>
              </p:nvCxnSpPr>
              <p:spPr bwMode="auto">
                <a:xfrm flipV="1">
                  <a:off x="3496" y="10266"/>
                  <a:ext cx="197" cy="143"/>
                </a:xfrm>
                <a:prstGeom prst="straightConnector1">
                  <a:avLst/>
                </a:prstGeom>
                <a:noFill/>
                <a:ln w="9525">
                  <a:solidFill>
                    <a:srgbClr val="000000"/>
                  </a:solidFill>
                  <a:round/>
                  <a:headEnd/>
                  <a:tailEnd/>
                </a:ln>
              </p:spPr>
            </p:cxnSp>
            <p:cxnSp>
              <p:nvCxnSpPr>
                <p:cNvPr id="14371" name="AutoShape 65"/>
                <p:cNvCxnSpPr>
                  <a:cxnSpLocks noChangeShapeType="1"/>
                </p:cNvCxnSpPr>
                <p:nvPr/>
              </p:nvCxnSpPr>
              <p:spPr bwMode="auto">
                <a:xfrm>
                  <a:off x="3496" y="10266"/>
                  <a:ext cx="198" cy="143"/>
                </a:xfrm>
                <a:prstGeom prst="straightConnector1">
                  <a:avLst/>
                </a:prstGeom>
                <a:noFill/>
                <a:ln w="9525">
                  <a:solidFill>
                    <a:srgbClr val="000000"/>
                  </a:solidFill>
                  <a:round/>
                  <a:headEnd/>
                  <a:tailEnd/>
                </a:ln>
              </p:spPr>
            </p:cxnSp>
            <p:cxnSp>
              <p:nvCxnSpPr>
                <p:cNvPr id="14372" name="AutoShape 66"/>
                <p:cNvCxnSpPr>
                  <a:cxnSpLocks noChangeShapeType="1"/>
                </p:cNvCxnSpPr>
                <p:nvPr/>
              </p:nvCxnSpPr>
              <p:spPr bwMode="auto">
                <a:xfrm>
                  <a:off x="3496" y="10266"/>
                  <a:ext cx="0" cy="143"/>
                </a:xfrm>
                <a:prstGeom prst="straightConnector1">
                  <a:avLst/>
                </a:prstGeom>
                <a:noFill/>
                <a:ln w="9525">
                  <a:solidFill>
                    <a:srgbClr val="000000"/>
                  </a:solidFill>
                  <a:round/>
                  <a:headEnd/>
                  <a:tailEnd/>
                </a:ln>
              </p:spPr>
            </p:cxnSp>
            <p:cxnSp>
              <p:nvCxnSpPr>
                <p:cNvPr id="14373" name="AutoShape 67"/>
                <p:cNvCxnSpPr>
                  <a:cxnSpLocks noChangeShapeType="1"/>
                </p:cNvCxnSpPr>
                <p:nvPr/>
              </p:nvCxnSpPr>
              <p:spPr bwMode="auto">
                <a:xfrm>
                  <a:off x="3693" y="10266"/>
                  <a:ext cx="1" cy="143"/>
                </a:xfrm>
                <a:prstGeom prst="straightConnector1">
                  <a:avLst/>
                </a:prstGeom>
                <a:noFill/>
                <a:ln w="9525">
                  <a:solidFill>
                    <a:srgbClr val="000000"/>
                  </a:solidFill>
                  <a:round/>
                  <a:headEnd/>
                  <a:tailEnd/>
                </a:ln>
              </p:spPr>
            </p:cxnSp>
            <p:cxnSp>
              <p:nvCxnSpPr>
                <p:cNvPr id="14374" name="AutoShape 68"/>
                <p:cNvCxnSpPr>
                  <a:cxnSpLocks noChangeShapeType="1"/>
                </p:cNvCxnSpPr>
                <p:nvPr/>
              </p:nvCxnSpPr>
              <p:spPr bwMode="auto">
                <a:xfrm flipV="1">
                  <a:off x="3595" y="10149"/>
                  <a:ext cx="0" cy="185"/>
                </a:xfrm>
                <a:prstGeom prst="straightConnector1">
                  <a:avLst/>
                </a:prstGeom>
                <a:noFill/>
                <a:ln w="9525">
                  <a:solidFill>
                    <a:srgbClr val="000000"/>
                  </a:solidFill>
                  <a:round/>
                  <a:headEnd/>
                  <a:tailEnd/>
                </a:ln>
              </p:spPr>
            </p:cxnSp>
            <p:cxnSp>
              <p:nvCxnSpPr>
                <p:cNvPr id="14375" name="AutoShape 69"/>
                <p:cNvCxnSpPr>
                  <a:cxnSpLocks noChangeShapeType="1"/>
                </p:cNvCxnSpPr>
                <p:nvPr/>
              </p:nvCxnSpPr>
              <p:spPr bwMode="auto">
                <a:xfrm>
                  <a:off x="3496" y="10149"/>
                  <a:ext cx="197" cy="0"/>
                </a:xfrm>
                <a:prstGeom prst="straightConnector1">
                  <a:avLst/>
                </a:prstGeom>
                <a:noFill/>
                <a:ln w="9525">
                  <a:solidFill>
                    <a:srgbClr val="000000"/>
                  </a:solidFill>
                  <a:round/>
                  <a:headEnd/>
                  <a:tailEnd/>
                </a:ln>
              </p:spPr>
            </p:cxnSp>
          </p:grpSp>
          <p:cxnSp>
            <p:nvCxnSpPr>
              <p:cNvPr id="14346" name="AutoShape 70"/>
              <p:cNvCxnSpPr>
                <a:cxnSpLocks noChangeShapeType="1"/>
              </p:cNvCxnSpPr>
              <p:nvPr/>
            </p:nvCxnSpPr>
            <p:spPr bwMode="auto">
              <a:xfrm>
                <a:off x="3612" y="6540"/>
                <a:ext cx="165" cy="0"/>
              </a:xfrm>
              <a:prstGeom prst="straightConnector1">
                <a:avLst/>
              </a:prstGeom>
              <a:noFill/>
              <a:ln w="9525">
                <a:solidFill>
                  <a:srgbClr val="000000"/>
                </a:solidFill>
                <a:round/>
                <a:headEnd/>
                <a:tailEnd/>
              </a:ln>
            </p:spPr>
          </p:cxnSp>
          <p:cxnSp>
            <p:nvCxnSpPr>
              <p:cNvPr id="14347" name="AutoShape 71"/>
              <p:cNvCxnSpPr>
                <a:cxnSpLocks noChangeShapeType="1"/>
              </p:cNvCxnSpPr>
              <p:nvPr/>
            </p:nvCxnSpPr>
            <p:spPr bwMode="auto">
              <a:xfrm>
                <a:off x="3777" y="6540"/>
                <a:ext cx="0" cy="354"/>
              </a:xfrm>
              <a:prstGeom prst="straightConnector1">
                <a:avLst/>
              </a:prstGeom>
              <a:noFill/>
              <a:ln w="9525">
                <a:solidFill>
                  <a:srgbClr val="000000"/>
                </a:solidFill>
                <a:round/>
                <a:headEnd/>
                <a:tailEnd type="triangle" w="med" len="med"/>
              </a:ln>
            </p:spPr>
          </p:cxnSp>
          <p:grpSp>
            <p:nvGrpSpPr>
              <p:cNvPr id="13" name="Group 72"/>
              <p:cNvGrpSpPr>
                <a:grpSpLocks/>
              </p:cNvGrpSpPr>
              <p:nvPr/>
            </p:nvGrpSpPr>
            <p:grpSpPr bwMode="auto">
              <a:xfrm>
                <a:off x="1817" y="5280"/>
                <a:ext cx="2318" cy="3187"/>
                <a:chOff x="1817" y="5280"/>
                <a:chExt cx="2318" cy="3187"/>
              </a:xfrm>
            </p:grpSpPr>
            <p:sp>
              <p:nvSpPr>
                <p:cNvPr id="14349" name="Rectangle 73"/>
                <p:cNvSpPr>
                  <a:spLocks noChangeArrowheads="1"/>
                </p:cNvSpPr>
                <p:nvPr/>
              </p:nvSpPr>
              <p:spPr bwMode="auto">
                <a:xfrm>
                  <a:off x="2816" y="6472"/>
                  <a:ext cx="579" cy="143"/>
                </a:xfrm>
                <a:prstGeom prst="rect">
                  <a:avLst/>
                </a:prstGeom>
                <a:solidFill>
                  <a:srgbClr val="8DB3E2"/>
                </a:solidFill>
                <a:ln w="9525">
                  <a:solidFill>
                    <a:srgbClr val="000000"/>
                  </a:solidFill>
                  <a:miter lim="800000"/>
                  <a:headEnd/>
                  <a:tailEnd/>
                </a:ln>
              </p:spPr>
              <p:txBody>
                <a:bodyPr/>
                <a:lstStyle/>
                <a:p>
                  <a:endParaRPr lang="es-ES">
                    <a:latin typeface="Calibri" pitchFamily="34" charset="0"/>
                  </a:endParaRPr>
                </a:p>
              </p:txBody>
            </p:sp>
            <p:grpSp>
              <p:nvGrpSpPr>
                <p:cNvPr id="14" name="Group 74"/>
                <p:cNvGrpSpPr>
                  <a:grpSpLocks/>
                </p:cNvGrpSpPr>
                <p:nvPr/>
              </p:nvGrpSpPr>
              <p:grpSpPr bwMode="auto">
                <a:xfrm>
                  <a:off x="1817" y="5280"/>
                  <a:ext cx="999" cy="1486"/>
                  <a:chOff x="2042" y="6131"/>
                  <a:chExt cx="999" cy="1486"/>
                </a:xfrm>
              </p:grpSpPr>
              <p:sp>
                <p:nvSpPr>
                  <p:cNvPr id="14368" name="AutoShape 75"/>
                  <p:cNvSpPr>
                    <a:spLocks noChangeArrowheads="1"/>
                  </p:cNvSpPr>
                  <p:nvPr/>
                </p:nvSpPr>
                <p:spPr bwMode="auto">
                  <a:xfrm>
                    <a:off x="2042" y="6131"/>
                    <a:ext cx="993" cy="1486"/>
                  </a:xfrm>
                  <a:prstGeom prst="can">
                    <a:avLst>
                      <a:gd name="adj" fmla="val 37412"/>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69" name="AutoShape 76"/>
                  <p:cNvSpPr>
                    <a:spLocks noChangeArrowheads="1"/>
                  </p:cNvSpPr>
                  <p:nvPr/>
                </p:nvSpPr>
                <p:spPr bwMode="auto">
                  <a:xfrm>
                    <a:off x="2048" y="6578"/>
                    <a:ext cx="993" cy="1031"/>
                  </a:xfrm>
                  <a:prstGeom prst="can">
                    <a:avLst>
                      <a:gd name="adj" fmla="val 25957"/>
                    </a:avLst>
                  </a:prstGeom>
                  <a:solidFill>
                    <a:srgbClr val="8DB3E2"/>
                  </a:solidFill>
                  <a:ln w="9525">
                    <a:solidFill>
                      <a:srgbClr val="000000"/>
                    </a:solidFill>
                    <a:round/>
                    <a:headEnd/>
                    <a:tailEnd/>
                  </a:ln>
                </p:spPr>
                <p:txBody>
                  <a:bodyPr/>
                  <a:lstStyle/>
                  <a:p>
                    <a:endParaRPr lang="es-ES">
                      <a:latin typeface="Calibri" pitchFamily="34" charset="0"/>
                    </a:endParaRPr>
                  </a:p>
                </p:txBody>
              </p:sp>
            </p:grpSp>
            <p:grpSp>
              <p:nvGrpSpPr>
                <p:cNvPr id="15" name="Group 77"/>
                <p:cNvGrpSpPr>
                  <a:grpSpLocks/>
                </p:cNvGrpSpPr>
                <p:nvPr/>
              </p:nvGrpSpPr>
              <p:grpSpPr bwMode="auto">
                <a:xfrm>
                  <a:off x="2105" y="6243"/>
                  <a:ext cx="478" cy="438"/>
                  <a:chOff x="3713" y="3293"/>
                  <a:chExt cx="478" cy="438"/>
                </a:xfrm>
              </p:grpSpPr>
              <p:grpSp>
                <p:nvGrpSpPr>
                  <p:cNvPr id="16" name="Group 78"/>
                  <p:cNvGrpSpPr>
                    <a:grpSpLocks/>
                  </p:cNvGrpSpPr>
                  <p:nvPr/>
                </p:nvGrpSpPr>
                <p:grpSpPr bwMode="auto">
                  <a:xfrm>
                    <a:off x="3713" y="3293"/>
                    <a:ext cx="478" cy="438"/>
                    <a:chOff x="3713" y="3293"/>
                    <a:chExt cx="478" cy="438"/>
                  </a:xfrm>
                </p:grpSpPr>
                <p:sp>
                  <p:nvSpPr>
                    <p:cNvPr id="14365" name="Oval 79"/>
                    <p:cNvSpPr>
                      <a:spLocks noChangeArrowheads="1"/>
                    </p:cNvSpPr>
                    <p:nvPr/>
                  </p:nvSpPr>
                  <p:spPr bwMode="auto">
                    <a:xfrm>
                      <a:off x="3713" y="3293"/>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66" name="AutoShape 80"/>
                    <p:cNvSpPr>
                      <a:spLocks noChangeArrowheads="1"/>
                    </p:cNvSpPr>
                    <p:nvPr/>
                  </p:nvSpPr>
                  <p:spPr bwMode="auto">
                    <a:xfrm>
                      <a:off x="3975" y="3389"/>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14367" name="AutoShape 81"/>
                    <p:cNvCxnSpPr>
                      <a:cxnSpLocks noChangeShapeType="1"/>
                    </p:cNvCxnSpPr>
                    <p:nvPr/>
                  </p:nvCxnSpPr>
                  <p:spPr bwMode="auto">
                    <a:xfrm>
                      <a:off x="3908" y="3515"/>
                      <a:ext cx="167" cy="1"/>
                    </a:xfrm>
                    <a:prstGeom prst="straightConnector1">
                      <a:avLst/>
                    </a:prstGeom>
                    <a:noFill/>
                    <a:ln w="9525">
                      <a:solidFill>
                        <a:srgbClr val="000000"/>
                      </a:solidFill>
                      <a:round/>
                      <a:headEnd/>
                      <a:tailEnd type="triangle" w="med" len="med"/>
                    </a:ln>
                  </p:spPr>
                </p:cxnSp>
              </p:grpSp>
              <p:sp>
                <p:nvSpPr>
                  <p:cNvPr id="14364" name="AutoShape 82"/>
                  <p:cNvSpPr>
                    <a:spLocks noChangeArrowheads="1"/>
                  </p:cNvSpPr>
                  <p:nvPr/>
                </p:nvSpPr>
                <p:spPr bwMode="auto">
                  <a:xfrm>
                    <a:off x="3801" y="3311"/>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grpSp>
            <p:cxnSp>
              <p:nvCxnSpPr>
                <p:cNvPr id="14352" name="AutoShape 83"/>
                <p:cNvCxnSpPr>
                  <a:cxnSpLocks noChangeShapeType="1"/>
                </p:cNvCxnSpPr>
                <p:nvPr/>
              </p:nvCxnSpPr>
              <p:spPr bwMode="auto">
                <a:xfrm rot="5400000">
                  <a:off x="3247" y="7649"/>
                  <a:ext cx="724" cy="423"/>
                </a:xfrm>
                <a:prstGeom prst="curvedConnector3">
                  <a:avLst>
                    <a:gd name="adj1" fmla="val 98065"/>
                  </a:avLst>
                </a:prstGeom>
                <a:noFill/>
                <a:ln w="9525">
                  <a:solidFill>
                    <a:srgbClr val="000000"/>
                  </a:solidFill>
                  <a:round/>
                  <a:headEnd/>
                  <a:tailEnd/>
                </a:ln>
              </p:spPr>
            </p:cxnSp>
            <p:grpSp>
              <p:nvGrpSpPr>
                <p:cNvPr id="17" name="Group 84"/>
                <p:cNvGrpSpPr>
                  <a:grpSpLocks/>
                </p:cNvGrpSpPr>
                <p:nvPr/>
              </p:nvGrpSpPr>
              <p:grpSpPr bwMode="auto">
                <a:xfrm>
                  <a:off x="2936" y="7991"/>
                  <a:ext cx="478" cy="476"/>
                  <a:chOff x="3713" y="3255"/>
                  <a:chExt cx="478" cy="476"/>
                </a:xfrm>
              </p:grpSpPr>
              <p:grpSp>
                <p:nvGrpSpPr>
                  <p:cNvPr id="18" name="Group 85"/>
                  <p:cNvGrpSpPr>
                    <a:grpSpLocks/>
                  </p:cNvGrpSpPr>
                  <p:nvPr/>
                </p:nvGrpSpPr>
                <p:grpSpPr bwMode="auto">
                  <a:xfrm>
                    <a:off x="3713" y="3293"/>
                    <a:ext cx="478" cy="438"/>
                    <a:chOff x="3713" y="3293"/>
                    <a:chExt cx="478" cy="438"/>
                  </a:xfrm>
                </p:grpSpPr>
                <p:sp>
                  <p:nvSpPr>
                    <p:cNvPr id="14360" name="Oval 86"/>
                    <p:cNvSpPr>
                      <a:spLocks noChangeArrowheads="1"/>
                    </p:cNvSpPr>
                    <p:nvPr/>
                  </p:nvSpPr>
                  <p:spPr bwMode="auto">
                    <a:xfrm>
                      <a:off x="3713" y="3293"/>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61" name="AutoShape 87"/>
                    <p:cNvSpPr>
                      <a:spLocks noChangeArrowheads="1"/>
                    </p:cNvSpPr>
                    <p:nvPr/>
                  </p:nvSpPr>
                  <p:spPr bwMode="auto">
                    <a:xfrm>
                      <a:off x="3975" y="3389"/>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14362" name="AutoShape 88"/>
                    <p:cNvCxnSpPr>
                      <a:cxnSpLocks noChangeShapeType="1"/>
                    </p:cNvCxnSpPr>
                    <p:nvPr/>
                  </p:nvCxnSpPr>
                  <p:spPr bwMode="auto">
                    <a:xfrm>
                      <a:off x="3908" y="3515"/>
                      <a:ext cx="167" cy="1"/>
                    </a:xfrm>
                    <a:prstGeom prst="straightConnector1">
                      <a:avLst/>
                    </a:prstGeom>
                    <a:noFill/>
                    <a:ln w="9525">
                      <a:solidFill>
                        <a:srgbClr val="000000"/>
                      </a:solidFill>
                      <a:round/>
                      <a:headEnd/>
                      <a:tailEnd type="triangle" w="med" len="med"/>
                    </a:ln>
                  </p:spPr>
                </p:cxnSp>
              </p:grpSp>
              <p:sp>
                <p:nvSpPr>
                  <p:cNvPr id="14359" name="AutoShape 89"/>
                  <p:cNvSpPr>
                    <a:spLocks noChangeArrowheads="1"/>
                  </p:cNvSpPr>
                  <p:nvPr/>
                </p:nvSpPr>
                <p:spPr bwMode="auto">
                  <a:xfrm>
                    <a:off x="3846" y="3255"/>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grpSp>
            <p:cxnSp>
              <p:nvCxnSpPr>
                <p:cNvPr id="14354" name="AutoShape 90"/>
                <p:cNvCxnSpPr>
                  <a:cxnSpLocks noChangeShapeType="1"/>
                </p:cNvCxnSpPr>
                <p:nvPr/>
              </p:nvCxnSpPr>
              <p:spPr bwMode="auto">
                <a:xfrm rot="5400000" flipH="1">
                  <a:off x="1952" y="7029"/>
                  <a:ext cx="819" cy="124"/>
                </a:xfrm>
                <a:prstGeom prst="curvedConnector3">
                  <a:avLst>
                    <a:gd name="adj1" fmla="val 49940"/>
                  </a:avLst>
                </a:prstGeom>
                <a:noFill/>
                <a:ln w="9525">
                  <a:solidFill>
                    <a:srgbClr val="000000"/>
                  </a:solidFill>
                  <a:round/>
                  <a:headEnd/>
                  <a:tailEnd/>
                </a:ln>
              </p:spPr>
            </p:cxnSp>
            <p:grpSp>
              <p:nvGrpSpPr>
                <p:cNvPr id="19" name="Group 91"/>
                <p:cNvGrpSpPr>
                  <a:grpSpLocks/>
                </p:cNvGrpSpPr>
                <p:nvPr/>
              </p:nvGrpSpPr>
              <p:grpSpPr bwMode="auto">
                <a:xfrm>
                  <a:off x="3566" y="6894"/>
                  <a:ext cx="569" cy="606"/>
                  <a:chOff x="3566" y="10688"/>
                  <a:chExt cx="569" cy="606"/>
                </a:xfrm>
              </p:grpSpPr>
              <p:sp>
                <p:nvSpPr>
                  <p:cNvPr id="14356" name="Oval 92"/>
                  <p:cNvSpPr>
                    <a:spLocks noChangeArrowheads="1"/>
                  </p:cNvSpPr>
                  <p:nvPr/>
                </p:nvSpPr>
                <p:spPr bwMode="auto">
                  <a:xfrm>
                    <a:off x="3566" y="10688"/>
                    <a:ext cx="569" cy="606"/>
                  </a:xfrm>
                  <a:prstGeom prst="ellipse">
                    <a:avLst/>
                  </a:prstGeom>
                  <a:solidFill>
                    <a:srgbClr val="95B3D7"/>
                  </a:solidFill>
                  <a:ln w="9525">
                    <a:solidFill>
                      <a:srgbClr val="000000"/>
                    </a:solidFill>
                    <a:round/>
                    <a:headEnd/>
                    <a:tailEnd/>
                  </a:ln>
                </p:spPr>
                <p:txBody>
                  <a:bodyPr/>
                  <a:lstStyle/>
                  <a:p>
                    <a:endParaRPr lang="es-ES">
                      <a:latin typeface="Calibri" pitchFamily="34" charset="0"/>
                    </a:endParaRPr>
                  </a:p>
                </p:txBody>
              </p:sp>
              <p:sp>
                <p:nvSpPr>
                  <p:cNvPr id="14357" name="AutoShape 93"/>
                  <p:cNvSpPr>
                    <a:spLocks noChangeArrowheads="1"/>
                  </p:cNvSpPr>
                  <p:nvPr/>
                </p:nvSpPr>
                <p:spPr bwMode="auto">
                  <a:xfrm>
                    <a:off x="3589" y="10717"/>
                    <a:ext cx="521" cy="534"/>
                  </a:xfrm>
                  <a:prstGeom prst="sun">
                    <a:avLst>
                      <a:gd name="adj" fmla="val 25000"/>
                    </a:avLst>
                  </a:prstGeom>
                  <a:solidFill>
                    <a:srgbClr val="FBD4B4"/>
                  </a:solidFill>
                  <a:ln w="9525">
                    <a:solidFill>
                      <a:srgbClr val="000000"/>
                    </a:solidFill>
                    <a:miter lim="800000"/>
                    <a:headEnd/>
                    <a:tailEnd/>
                  </a:ln>
                </p:spPr>
                <p:txBody>
                  <a:bodyPr/>
                  <a:lstStyle/>
                  <a:p>
                    <a:endParaRPr lang="es-ES">
                      <a:latin typeface="Calibri" pitchFamily="34" charset="0"/>
                    </a:endParaRPr>
                  </a:p>
                </p:txBody>
              </p:sp>
            </p:grpSp>
          </p:grpSp>
        </p:grpSp>
      </p:grpSp>
      <p:sp>
        <p:nvSpPr>
          <p:cNvPr id="14342" name="Text Box 94"/>
          <p:cNvSpPr txBox="1">
            <a:spLocks noChangeArrowheads="1"/>
          </p:cNvSpPr>
          <p:nvPr/>
        </p:nvSpPr>
        <p:spPr bwMode="auto">
          <a:xfrm>
            <a:off x="3214688" y="3571875"/>
            <a:ext cx="5643562" cy="3143250"/>
          </a:xfrm>
          <a:prstGeom prst="rect">
            <a:avLst/>
          </a:prstGeom>
          <a:noFill/>
          <a:ln w="9525">
            <a:solidFill>
              <a:srgbClr val="000000"/>
            </a:solidFill>
            <a:miter lim="800000"/>
            <a:headEnd/>
            <a:tailEnd/>
          </a:ln>
        </p:spPr>
        <p:txBody>
          <a:bodyPr/>
          <a:lstStyle/>
          <a:p>
            <a:pPr algn="just"/>
            <a:r>
              <a:rPr lang="es-CL" sz="2000">
                <a:latin typeface="Calibri" pitchFamily="34" charset="0"/>
              </a:rPr>
              <a:t>En la figura 2, el deposito de agua se puede descargar a la atmosfera por lo que la presión al interior del mismo es mayor que la del exterior. Por lo tanto existe diferencia de potencial o de presión. La válvula es como el interruptor eléctrico. Al permitir que fluya agua  realizaremos un trabajo que esta determinado por la presión (E) multiplicado por el caudal (Q). Análogamente:</a:t>
            </a:r>
          </a:p>
          <a:p>
            <a:pPr algn="just"/>
            <a:r>
              <a:rPr lang="es-CL" sz="2000">
                <a:latin typeface="Calibri" pitchFamily="34" charset="0"/>
              </a:rPr>
              <a:t>Trabajo w(joules) = agua Q (coulombs) E presión  (volts).</a:t>
            </a:r>
          </a:p>
          <a:p>
            <a:endParaRPr lang="es-CL" sz="1100"/>
          </a:p>
          <a:p>
            <a:endParaRPr lang="es-CL" sz="1100"/>
          </a:p>
          <a:p>
            <a:r>
              <a:rPr lang="es-CL" sz="1100"/>
              <a:t>  </a:t>
            </a:r>
            <a:endParaRPr lang="es-CL"/>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a:xfrm>
            <a:off x="457200" y="274638"/>
            <a:ext cx="8229600" cy="439737"/>
          </a:xfrm>
        </p:spPr>
        <p:txBody>
          <a:bodyPr>
            <a:normAutofit fontScale="90000"/>
          </a:bodyPr>
          <a:lstStyle/>
          <a:p>
            <a:r>
              <a:rPr lang="es-CL" sz="2800" u="sng" dirty="0" smtClean="0"/>
              <a:t>Trabajo eléctrico y Diferencia de potencial</a:t>
            </a:r>
          </a:p>
        </p:txBody>
      </p:sp>
      <p:grpSp>
        <p:nvGrpSpPr>
          <p:cNvPr id="2" name="8 Grupo"/>
          <p:cNvGrpSpPr>
            <a:grpSpLocks/>
          </p:cNvGrpSpPr>
          <p:nvPr/>
        </p:nvGrpSpPr>
        <p:grpSpPr bwMode="auto">
          <a:xfrm>
            <a:off x="1357313" y="1285875"/>
            <a:ext cx="5857875" cy="3673475"/>
            <a:chOff x="1357290" y="1285860"/>
            <a:chExt cx="5857916" cy="3672845"/>
          </a:xfrm>
        </p:grpSpPr>
        <p:pic>
          <p:nvPicPr>
            <p:cNvPr id="15365" name="3 Imagen" descr="http://www.sapiensman.com/electrotecnia/imagenes/index.20.jpg"/>
            <p:cNvPicPr>
              <a:picLocks noChangeAspect="1" noChangeArrowheads="1"/>
            </p:cNvPicPr>
            <p:nvPr/>
          </p:nvPicPr>
          <p:blipFill>
            <a:blip r:embed="rId2"/>
            <a:srcRect/>
            <a:stretch>
              <a:fillRect/>
            </a:stretch>
          </p:blipFill>
          <p:spPr bwMode="auto">
            <a:xfrm>
              <a:off x="1357290" y="1285860"/>
              <a:ext cx="5857916" cy="3672845"/>
            </a:xfrm>
            <a:prstGeom prst="rect">
              <a:avLst/>
            </a:prstGeom>
            <a:noFill/>
            <a:ln w="9525">
              <a:noFill/>
              <a:miter lim="800000"/>
              <a:headEnd/>
              <a:tailEnd/>
            </a:ln>
          </p:spPr>
        </p:pic>
        <p:sp>
          <p:nvSpPr>
            <p:cNvPr id="15366" name="AutoShape 2"/>
            <p:cNvSpPr>
              <a:spLocks noChangeArrowheads="1"/>
            </p:cNvSpPr>
            <p:nvPr/>
          </p:nvSpPr>
          <p:spPr bwMode="auto">
            <a:xfrm rot="10800000">
              <a:off x="3357554" y="2714619"/>
              <a:ext cx="857256" cy="857255"/>
            </a:xfrm>
            <a:prstGeom prst="can">
              <a:avLst>
                <a:gd name="adj" fmla="val 32532"/>
              </a:avLst>
            </a:prstGeom>
            <a:solidFill>
              <a:srgbClr val="8DB3E2"/>
            </a:solidFill>
            <a:ln w="9525">
              <a:solidFill>
                <a:srgbClr val="000000"/>
              </a:solidFill>
              <a:round/>
              <a:headEnd/>
              <a:tailEnd/>
            </a:ln>
          </p:spPr>
          <p:txBody>
            <a:bodyPr/>
            <a:lstStyle/>
            <a:p>
              <a:endParaRPr lang="es-ES">
                <a:latin typeface="Calibri" pitchFamily="34" charset="0"/>
              </a:endParaRPr>
            </a:p>
          </p:txBody>
        </p:sp>
        <p:grpSp>
          <p:nvGrpSpPr>
            <p:cNvPr id="3" name="Group 3"/>
            <p:cNvGrpSpPr>
              <a:grpSpLocks/>
            </p:cNvGrpSpPr>
            <p:nvPr/>
          </p:nvGrpSpPr>
          <p:grpSpPr bwMode="auto">
            <a:xfrm>
              <a:off x="5929322" y="2928934"/>
              <a:ext cx="500066" cy="527051"/>
              <a:chOff x="6728" y="3528"/>
              <a:chExt cx="569" cy="606"/>
            </a:xfrm>
          </p:grpSpPr>
          <p:sp>
            <p:nvSpPr>
              <p:cNvPr id="15368" name="Oval 4"/>
              <p:cNvSpPr>
                <a:spLocks noChangeArrowheads="1"/>
              </p:cNvSpPr>
              <p:nvPr/>
            </p:nvSpPr>
            <p:spPr bwMode="auto">
              <a:xfrm>
                <a:off x="6728" y="3528"/>
                <a:ext cx="569" cy="606"/>
              </a:xfrm>
              <a:prstGeom prst="ellipse">
                <a:avLst/>
              </a:prstGeom>
              <a:solidFill>
                <a:srgbClr val="548DD4"/>
              </a:solidFill>
              <a:ln w="9525">
                <a:solidFill>
                  <a:srgbClr val="000000"/>
                </a:solidFill>
                <a:round/>
                <a:headEnd/>
                <a:tailEnd/>
              </a:ln>
            </p:spPr>
            <p:txBody>
              <a:bodyPr/>
              <a:lstStyle/>
              <a:p>
                <a:endParaRPr lang="es-ES">
                  <a:latin typeface="Calibri" pitchFamily="34" charset="0"/>
                </a:endParaRPr>
              </a:p>
            </p:txBody>
          </p:sp>
          <p:sp>
            <p:nvSpPr>
              <p:cNvPr id="15369" name="AutoShape 5"/>
              <p:cNvSpPr>
                <a:spLocks noChangeArrowheads="1"/>
              </p:cNvSpPr>
              <p:nvPr/>
            </p:nvSpPr>
            <p:spPr bwMode="auto">
              <a:xfrm>
                <a:off x="6748" y="3557"/>
                <a:ext cx="521" cy="534"/>
              </a:xfrm>
              <a:prstGeom prst="sun">
                <a:avLst>
                  <a:gd name="adj" fmla="val 25000"/>
                </a:avLst>
              </a:prstGeom>
              <a:solidFill>
                <a:srgbClr val="FABF8F"/>
              </a:solidFill>
              <a:ln w="9525">
                <a:solidFill>
                  <a:srgbClr val="000000"/>
                </a:solidFill>
                <a:miter lim="800000"/>
                <a:headEnd/>
                <a:tailEnd/>
              </a:ln>
            </p:spPr>
            <p:txBody>
              <a:bodyPr/>
              <a:lstStyle/>
              <a:p>
                <a:endParaRPr lang="es-ES">
                  <a:latin typeface="Calibri" pitchFamily="34" charset="0"/>
                </a:endParaRPr>
              </a:p>
            </p:txBody>
          </p:sp>
        </p:grpSp>
      </p:grpSp>
      <p:sp>
        <p:nvSpPr>
          <p:cNvPr id="15364" name="9 Rectángulo"/>
          <p:cNvSpPr>
            <a:spLocks noChangeArrowheads="1"/>
          </p:cNvSpPr>
          <p:nvPr/>
        </p:nvSpPr>
        <p:spPr bwMode="auto">
          <a:xfrm>
            <a:off x="642938" y="4929188"/>
            <a:ext cx="7715250" cy="1446212"/>
          </a:xfrm>
          <a:prstGeom prst="rect">
            <a:avLst/>
          </a:prstGeom>
          <a:noFill/>
          <a:ln w="9525">
            <a:noFill/>
            <a:miter lim="800000"/>
            <a:headEnd/>
            <a:tailEnd/>
          </a:ln>
        </p:spPr>
        <p:txBody>
          <a:bodyPr>
            <a:spAutoFit/>
          </a:bodyPr>
          <a:lstStyle/>
          <a:p>
            <a:pPr algn="just"/>
            <a:r>
              <a:rPr lang="es-CL" sz="2200">
                <a:latin typeface="Calibri" pitchFamily="34" charset="0"/>
              </a:rPr>
              <a:t>Deduciendo del ejemplo sabemos que para que se realice un trabajo tiene que haber necesariamente una deferencia de presión o diferencia de potencial. Lo que permitirá que la carga Q se mueva y genere trabajo.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457200" y="274638"/>
            <a:ext cx="8229600" cy="511175"/>
          </a:xfrm>
        </p:spPr>
        <p:txBody>
          <a:bodyPr>
            <a:normAutofit fontScale="90000"/>
          </a:bodyPr>
          <a:lstStyle/>
          <a:p>
            <a:r>
              <a:rPr lang="es-CL" sz="2800" u="sng" dirty="0" smtClean="0"/>
              <a:t>Trabajo eléctrico y Diferencia de potencial</a:t>
            </a:r>
          </a:p>
        </p:txBody>
      </p:sp>
      <p:sp>
        <p:nvSpPr>
          <p:cNvPr id="3" name="2 Marcador de contenido"/>
          <p:cNvSpPr>
            <a:spLocks noGrp="1"/>
          </p:cNvSpPr>
          <p:nvPr>
            <p:ph idx="1"/>
          </p:nvPr>
        </p:nvSpPr>
        <p:spPr>
          <a:xfrm>
            <a:off x="428625" y="1285875"/>
            <a:ext cx="8229600" cy="5143500"/>
          </a:xfrm>
        </p:spPr>
        <p:txBody>
          <a:bodyPr rtlCol="0">
            <a:normAutofit fontScale="32500" lnSpcReduction="20000"/>
          </a:bodyPr>
          <a:lstStyle/>
          <a:p>
            <a:pPr algn="ctr" fontAlgn="auto">
              <a:spcAft>
                <a:spcPts val="0"/>
              </a:spcAft>
              <a:buFont typeface="Arial" pitchFamily="34" charset="0"/>
              <a:buChar char="•"/>
              <a:defRPr/>
            </a:pPr>
            <a:r>
              <a:rPr lang="es-ES" sz="7400" dirty="0" smtClean="0"/>
              <a:t>Uso en la vida cotidiana</a:t>
            </a:r>
          </a:p>
          <a:p>
            <a:pPr algn="just" fontAlgn="auto">
              <a:spcAft>
                <a:spcPts val="0"/>
              </a:spcAft>
              <a:buFont typeface="Arial" pitchFamily="34" charset="0"/>
              <a:buChar char="•"/>
              <a:defRPr/>
            </a:pPr>
            <a:r>
              <a:rPr lang="es-ES" sz="6800" dirty="0" smtClean="0"/>
              <a:t>La energía es la multiplicación de la potencia por el tiempo, así que los julios (o energía térmica) que desprende una resistencia es el producto de la potencia que consume esta por el tiempo que está conectada a una fuente de tensión (a la red eléctrica por ejemplo). </a:t>
            </a:r>
          </a:p>
          <a:p>
            <a:pPr algn="just" fontAlgn="auto">
              <a:spcAft>
                <a:spcPts val="0"/>
              </a:spcAft>
              <a:buFont typeface="Arial" pitchFamily="34" charset="0"/>
              <a:buChar char="•"/>
              <a:defRPr/>
            </a:pPr>
            <a:r>
              <a:rPr lang="es-ES" sz="6800" dirty="0" smtClean="0"/>
              <a:t>Así una estufa eléctrica de 1000 W conectada durante una hora desprenderá una energía térmica de 1000 julios y se habrá consumido 1000 vatios-hora (vatios-hora es la magnitud de la energía eléctrica consumida, vale decir, potencia por tiempo) de la red eléctrica, pero si sólo hubiéramos conectado la estufa durante media hora (0,5 h), esta hubiera desprendido 500 julios de calor, esto es trabajo, y hubiera consumido 500 vatios-hora de energía eléctrica.</a:t>
            </a:r>
          </a:p>
          <a:p>
            <a:pPr algn="just" fontAlgn="auto">
              <a:spcAft>
                <a:spcPts val="0"/>
              </a:spcAft>
              <a:buFont typeface="Arial" pitchFamily="34" charset="0"/>
              <a:buChar char="•"/>
              <a:defRPr/>
            </a:pPr>
            <a:r>
              <a:rPr lang="es-ES" sz="6800" dirty="0" smtClean="0"/>
              <a:t> Por tanto la energía térmica desprendida por una resistencia es la cantidad en julios de potencia eléctrica consumida por hora </a:t>
            </a:r>
            <a:br>
              <a:rPr lang="es-ES" sz="6800" dirty="0" smtClean="0"/>
            </a:br>
            <a:r>
              <a:rPr lang="es-ES" sz="3400" dirty="0" smtClean="0"/>
              <a:t/>
            </a:r>
            <a:br>
              <a:rPr lang="es-ES" sz="3400" dirty="0" smtClean="0"/>
            </a:br>
            <a:r>
              <a:rPr lang="es-ES" dirty="0" smtClean="0"/>
              <a:t/>
            </a:r>
            <a:br>
              <a:rPr lang="es-ES" dirty="0" smtClean="0"/>
            </a:br>
            <a:endParaRPr lang="es-C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457200" y="274638"/>
            <a:ext cx="8229600" cy="654050"/>
          </a:xfrm>
        </p:spPr>
        <p:txBody>
          <a:bodyPr/>
          <a:lstStyle/>
          <a:p>
            <a:r>
              <a:rPr lang="es-CL" sz="2800" u="sng" dirty="0" smtClean="0"/>
              <a:t>Trabajo eléctrico y Diferencia de Potencial</a:t>
            </a:r>
          </a:p>
        </p:txBody>
      </p:sp>
      <p:sp>
        <p:nvSpPr>
          <p:cNvPr id="17411" name="3 Rectángulo"/>
          <p:cNvSpPr>
            <a:spLocks noChangeArrowheads="1"/>
          </p:cNvSpPr>
          <p:nvPr/>
        </p:nvSpPr>
        <p:spPr bwMode="auto">
          <a:xfrm>
            <a:off x="357188" y="1428750"/>
            <a:ext cx="8429625" cy="4154488"/>
          </a:xfrm>
          <a:prstGeom prst="rect">
            <a:avLst/>
          </a:prstGeom>
          <a:noFill/>
          <a:ln w="9525">
            <a:noFill/>
            <a:miter lim="800000"/>
            <a:headEnd/>
            <a:tailEnd/>
          </a:ln>
        </p:spPr>
        <p:txBody>
          <a:bodyPr>
            <a:spAutoFit/>
          </a:bodyPr>
          <a:lstStyle/>
          <a:p>
            <a:pPr algn="just"/>
            <a:r>
              <a:rPr lang="es-ES" sz="2200" dirty="0">
                <a:latin typeface="Calibri" pitchFamily="34" charset="0"/>
              </a:rPr>
              <a:t>Lo que se cobra en el recibo de la compañía, en Santiago, </a:t>
            </a:r>
            <a:r>
              <a:rPr lang="es-ES" sz="2200" dirty="0" err="1">
                <a:latin typeface="Calibri" pitchFamily="34" charset="0"/>
              </a:rPr>
              <a:t>Chilectra</a:t>
            </a:r>
            <a:r>
              <a:rPr lang="es-ES" sz="2200" dirty="0">
                <a:latin typeface="Calibri" pitchFamily="34" charset="0"/>
              </a:rPr>
              <a:t>, es la energía eléctrica que se consume, me explico: Según el principio de la conservación de la energía, esta dice que la energía ni se crea ni se destruye, sólo se transforma y la energía eléctrica que llega a nuestra casa la transformamos en otro tipo de energía para nuestro provecho, siendo esta transformación en forma de calor (estufas eléctricas), luminosa (lámparas), cinética(motores) y es este consumo de energía eléctrica transformada la que nos cobran.</a:t>
            </a:r>
          </a:p>
          <a:p>
            <a:pPr algn="just"/>
            <a:r>
              <a:rPr lang="es-ES" sz="2200" dirty="0">
                <a:latin typeface="Calibri" pitchFamily="34" charset="0"/>
              </a:rPr>
              <a:t> Volviendo al ejemplo de la estufa de antes lo que estamos transformando son 1000 vatios eléctricos en 1000 vatios de calor y a ti la compañía eléctrica te cobrará esos 1000 vatios-hora. </a:t>
            </a:r>
            <a:br>
              <a:rPr lang="es-ES" sz="2200" dirty="0">
                <a:latin typeface="Calibri" pitchFamily="34" charset="0"/>
              </a:rPr>
            </a:br>
            <a:endParaRPr lang="es-CL" sz="2200"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457200" y="274638"/>
            <a:ext cx="8229600" cy="654050"/>
          </a:xfrm>
        </p:spPr>
        <p:txBody>
          <a:bodyPr/>
          <a:lstStyle/>
          <a:p>
            <a:r>
              <a:rPr lang="es-ES" sz="2800" smtClean="0"/>
              <a:t>Aplicación de trabajo eléctrico</a:t>
            </a:r>
            <a:endParaRPr lang="es-CL" sz="2800" smtClean="0"/>
          </a:p>
        </p:txBody>
      </p:sp>
      <p:sp>
        <p:nvSpPr>
          <p:cNvPr id="3" name="2 Marcador de contenido"/>
          <p:cNvSpPr>
            <a:spLocks noGrp="1"/>
          </p:cNvSpPr>
          <p:nvPr>
            <p:ph idx="1"/>
          </p:nvPr>
        </p:nvSpPr>
        <p:spPr>
          <a:xfrm>
            <a:off x="457200" y="1285875"/>
            <a:ext cx="8229600" cy="4572000"/>
          </a:xfrm>
        </p:spPr>
        <p:txBody>
          <a:bodyPr rtlCol="0">
            <a:normAutofit fontScale="70000" lnSpcReduction="20000"/>
          </a:bodyPr>
          <a:lstStyle/>
          <a:p>
            <a:pPr algn="just" fontAlgn="auto">
              <a:spcAft>
                <a:spcPts val="0"/>
              </a:spcAft>
              <a:buFont typeface="Arial" pitchFamily="34" charset="0"/>
              <a:buChar char="•"/>
              <a:defRPr/>
            </a:pPr>
            <a:r>
              <a:rPr lang="es-ES" dirty="0" smtClean="0"/>
              <a:t>El trabajo eléctrico es potencia eléctrica que consume un aparato eléctrico y que es empleada para realizar un trabajo (valga la redundancia) acordes con su diseño.</a:t>
            </a:r>
          </a:p>
          <a:p>
            <a:pPr algn="just" fontAlgn="auto">
              <a:spcAft>
                <a:spcPts val="0"/>
              </a:spcAft>
              <a:buFont typeface="Arial" pitchFamily="34" charset="0"/>
              <a:buChar char="•"/>
              <a:defRPr/>
            </a:pPr>
            <a:r>
              <a:rPr lang="es-ES" dirty="0" smtClean="0"/>
              <a:t> En el caso de la estufa esta nos proporcionará un trabajo de 1000 vatios caloríficos para calentar cualquier cosa (en su caso el aire ambiente) y un motor eléctrico ideal de 1000 vatios nos proporcionará en su eje 1000 vatios de potencia mecánica (por ejemplo para mover los engranajes de una máquina). </a:t>
            </a:r>
            <a:br>
              <a:rPr lang="es-ES" dirty="0" smtClean="0"/>
            </a:br>
            <a:r>
              <a:rPr lang="es-ES" dirty="0" smtClean="0"/>
              <a:t/>
            </a:r>
            <a:br>
              <a:rPr lang="es-ES" dirty="0" smtClean="0"/>
            </a:br>
            <a:r>
              <a:rPr lang="es-ES" dirty="0" smtClean="0"/>
              <a:t>Como se ve el trabajo y la energía son conceptos distintos. Para poner un ejemplo: la potencia que indica una estufa es trabajo eléctrico y los julios que desprende y la electricidad consumida es energía. Espero que se haya entendido según las explicaciones que he expuesto</a:t>
            </a:r>
            <a:endParaRPr lang="es-CL" dirty="0" smtClean="0"/>
          </a:p>
          <a:p>
            <a:pPr fontAlgn="auto">
              <a:spcAft>
                <a:spcPts val="0"/>
              </a:spcAft>
              <a:buFont typeface="Arial" pitchFamily="34" charset="0"/>
              <a:buChar char="•"/>
              <a:defRPr/>
            </a:pPr>
            <a:endParaRPr lang="es-CL" dirty="0" smtClean="0"/>
          </a:p>
          <a:p>
            <a:pPr fontAlgn="auto">
              <a:spcAft>
                <a:spcPts val="0"/>
              </a:spcAft>
              <a:buFont typeface="Arial" pitchFamily="34" charset="0"/>
              <a:buChar char="•"/>
              <a:defRPr/>
            </a:pPr>
            <a:endParaRPr lang="es-C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00100" y="2714620"/>
            <a:ext cx="6662465" cy="646331"/>
          </a:xfrm>
          <a:prstGeom prst="rect">
            <a:avLst/>
          </a:prstGeom>
          <a:noFill/>
        </p:spPr>
        <p:txBody>
          <a:bodyPr wrap="none" lIns="91440" tIns="45720" rIns="91440" bIns="45720">
            <a:spAutoFit/>
          </a:bodyPr>
          <a:lstStyle/>
          <a:p>
            <a:pPr algn="ctr"/>
            <a:r>
              <a:rPr lang="es-ES" sz="3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Conceptos básicos, carga eléctrica</a:t>
            </a:r>
            <a:endParaRPr lang="es-ES"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457200" y="274638"/>
            <a:ext cx="8229600" cy="868362"/>
          </a:xfrm>
        </p:spPr>
        <p:txBody>
          <a:bodyPr/>
          <a:lstStyle/>
          <a:p>
            <a:r>
              <a:rPr lang="es-ES" sz="2800" u="sng" dirty="0" smtClean="0"/>
              <a:t>Aplicación de trabajo eléctrico</a:t>
            </a:r>
            <a:endParaRPr lang="es-CL" sz="2800" u="sng" dirty="0" smtClean="0"/>
          </a:p>
        </p:txBody>
      </p:sp>
      <p:sp>
        <p:nvSpPr>
          <p:cNvPr id="3" name="2 Marcador de contenido"/>
          <p:cNvSpPr>
            <a:spLocks noGrp="1"/>
          </p:cNvSpPr>
          <p:nvPr>
            <p:ph idx="1"/>
          </p:nvPr>
        </p:nvSpPr>
        <p:spPr>
          <a:xfrm>
            <a:off x="357188" y="1600200"/>
            <a:ext cx="8329612" cy="4525963"/>
          </a:xfrm>
        </p:spPr>
        <p:txBody>
          <a:bodyPr rtlCol="0">
            <a:normAutofit fontScale="85000" lnSpcReduction="20000"/>
          </a:bodyPr>
          <a:lstStyle/>
          <a:p>
            <a:pPr algn="just" fontAlgn="auto">
              <a:spcAft>
                <a:spcPts val="0"/>
              </a:spcAft>
              <a:buFont typeface="Arial" pitchFamily="34" charset="0"/>
              <a:buChar char="•"/>
              <a:defRPr/>
            </a:pPr>
            <a:r>
              <a:rPr lang="es-ES_tradnl" sz="2800" dirty="0" smtClean="0"/>
              <a:t>El trabajo eléctrico es potencia eléctrica que consume un aparato eléctrico y que es empleada para realizar un trabajo (valga la redundancia) acordes con su diseño. En el caso de la estufa esta nos proporcionará un trabajo de 1000 vatios caloríficos para calentar cualquier cosa (en su caso el aire ambiente) y un motor eléctrico ideal de 1000 vatios nos proporcionará en su eje 1000 vatios de potencia mecánica (por ejemplo para mover los engranajes de una máquina). </a:t>
            </a:r>
            <a:br>
              <a:rPr lang="es-ES_tradnl" sz="2800" dirty="0" smtClean="0"/>
            </a:br>
            <a:r>
              <a:rPr lang="es-ES_tradnl" sz="2800" dirty="0" smtClean="0"/>
              <a:t/>
            </a:r>
            <a:br>
              <a:rPr lang="es-ES_tradnl" sz="2800" dirty="0" smtClean="0"/>
            </a:br>
            <a:r>
              <a:rPr lang="es-ES_tradnl" sz="2800" dirty="0" smtClean="0"/>
              <a:t/>
            </a:r>
            <a:br>
              <a:rPr lang="es-ES_tradnl" sz="2800" dirty="0" smtClean="0"/>
            </a:br>
            <a:r>
              <a:rPr lang="es-ES_tradnl" sz="2800" dirty="0" smtClean="0"/>
              <a:t>Como se ve el trabajo y la energía son conceptos distintos. Por ejemplo: La potencia que indica una estufa es trabajo eléctrico y los julios que desprende y la electricidad consumida es energía.</a:t>
            </a:r>
          </a:p>
          <a:p>
            <a:pPr algn="just" fontAlgn="auto">
              <a:spcAft>
                <a:spcPts val="0"/>
              </a:spcAft>
              <a:buFont typeface="Arial" pitchFamily="34" charset="0"/>
              <a:buChar char="•"/>
              <a:defRPr/>
            </a:pPr>
            <a:endParaRPr lang="es-C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457200" y="274638"/>
            <a:ext cx="8229600" cy="511175"/>
          </a:xfrm>
        </p:spPr>
        <p:txBody>
          <a:bodyPr>
            <a:normAutofit fontScale="90000"/>
          </a:bodyPr>
          <a:lstStyle/>
          <a:p>
            <a:r>
              <a:rPr lang="es-ES" sz="2800" smtClean="0"/>
              <a:t>Ejercicios de Aplicación</a:t>
            </a:r>
            <a:endParaRPr lang="es-CL" sz="2800" smtClean="0"/>
          </a:p>
        </p:txBody>
      </p:sp>
      <p:sp>
        <p:nvSpPr>
          <p:cNvPr id="3" name="2 Marcador de contenido"/>
          <p:cNvSpPr>
            <a:spLocks noGrp="1"/>
          </p:cNvSpPr>
          <p:nvPr>
            <p:ph idx="1"/>
          </p:nvPr>
        </p:nvSpPr>
        <p:spPr>
          <a:xfrm>
            <a:off x="357188" y="857250"/>
            <a:ext cx="8501062" cy="5715000"/>
          </a:xfrm>
        </p:spPr>
        <p:txBody>
          <a:bodyPr rtlCol="0">
            <a:normAutofit fontScale="32500" lnSpcReduction="20000"/>
          </a:bodyPr>
          <a:lstStyle/>
          <a:p>
            <a:pPr algn="just" fontAlgn="auto">
              <a:spcAft>
                <a:spcPts val="0"/>
              </a:spcAft>
              <a:buFont typeface="Arial" pitchFamily="34" charset="0"/>
              <a:buNone/>
              <a:defRPr/>
            </a:pPr>
            <a:endParaRPr lang="es-CL" dirty="0" smtClean="0"/>
          </a:p>
          <a:p>
            <a:pPr algn="just" fontAlgn="auto">
              <a:spcAft>
                <a:spcPts val="0"/>
              </a:spcAft>
              <a:buFont typeface="Arial" pitchFamily="34" charset="0"/>
              <a:buChar char="•"/>
              <a:defRPr/>
            </a:pPr>
            <a:r>
              <a:rPr lang="es-ES" sz="6400" b="1" u="sng" dirty="0" smtClean="0"/>
              <a:t>Ejercicio 1.</a:t>
            </a:r>
            <a:r>
              <a:rPr lang="es-ES" sz="6400" b="1" dirty="0" smtClean="0"/>
              <a:t> </a:t>
            </a:r>
            <a:r>
              <a:rPr lang="es-ES" sz="6400" dirty="0" smtClean="0"/>
              <a:t>Realizar un circuito de trabajo adecuado para medir la Energía eléctrica que consume.</a:t>
            </a:r>
            <a:endParaRPr lang="es-CL" sz="6400" dirty="0" smtClean="0"/>
          </a:p>
          <a:p>
            <a:pPr algn="just" fontAlgn="auto">
              <a:spcAft>
                <a:spcPts val="0"/>
              </a:spcAft>
              <a:buFont typeface="Arial" pitchFamily="34" charset="0"/>
              <a:buChar char="•"/>
              <a:defRPr/>
            </a:pPr>
            <a:r>
              <a:rPr lang="es-ES" sz="6400" b="1" u="sng" dirty="0" smtClean="0"/>
              <a:t>Circuito de Trabajo:</a:t>
            </a:r>
            <a:endParaRPr lang="es-CL" sz="6400" dirty="0" smtClean="0"/>
          </a:p>
          <a:p>
            <a:pPr algn="just" fontAlgn="auto">
              <a:spcAft>
                <a:spcPts val="0"/>
              </a:spcAft>
              <a:buFont typeface="Arial" pitchFamily="34" charset="0"/>
              <a:buChar char="•"/>
              <a:defRPr/>
            </a:pPr>
            <a:r>
              <a:rPr lang="es-ES" sz="6400" dirty="0" smtClean="0"/>
              <a:t>El circuito consta de 2 Reóstatos en paralelo de 302 ohm y 303 ohm, alimentados por una fuente de 235(V) alternos. Calcular la Energía que consume a partir de la lectura en el Medidor de Energía.</a:t>
            </a:r>
            <a:endParaRPr lang="es-CL" sz="6400" dirty="0" smtClean="0"/>
          </a:p>
          <a:p>
            <a:pPr algn="just" fontAlgn="auto">
              <a:spcAft>
                <a:spcPts val="0"/>
              </a:spcAft>
              <a:buFont typeface="Arial" pitchFamily="34" charset="0"/>
              <a:buChar char="•"/>
              <a:defRPr/>
            </a:pPr>
            <a:r>
              <a:rPr lang="es-ES" sz="6400" dirty="0" smtClean="0"/>
              <a:t>El medidor cuanta con una constante que es la cantidad en </a:t>
            </a:r>
            <a:r>
              <a:rPr lang="es-ES" sz="6400" dirty="0" err="1" smtClean="0"/>
              <a:t>watt</a:t>
            </a:r>
            <a:r>
              <a:rPr lang="es-ES" sz="6400" dirty="0" smtClean="0"/>
              <a:t>/hora que equivale a una vuela del eje, es decir, cuando el medidor da una vuelta la carga a consumido el valor de la constante, que en este caso es de </a:t>
            </a:r>
            <a:r>
              <a:rPr lang="es-ES" sz="6400" b="1" dirty="0" smtClean="0"/>
              <a:t>3,6(W/ </a:t>
            </a:r>
            <a:r>
              <a:rPr lang="es-ES" sz="6400" b="1" dirty="0" err="1" smtClean="0"/>
              <a:t>hr</a:t>
            </a:r>
            <a:r>
              <a:rPr lang="es-ES" sz="6400" b="1" dirty="0" smtClean="0"/>
              <a:t>).</a:t>
            </a:r>
            <a:endParaRPr lang="es-CL" sz="6400" dirty="0" smtClean="0"/>
          </a:p>
          <a:p>
            <a:pPr algn="just" fontAlgn="auto">
              <a:spcAft>
                <a:spcPts val="0"/>
              </a:spcAft>
              <a:buFont typeface="Arial" pitchFamily="34" charset="0"/>
              <a:buChar char="•"/>
              <a:defRPr/>
            </a:pPr>
            <a:r>
              <a:rPr lang="es-ES" sz="6400" dirty="0" smtClean="0"/>
              <a:t>Entonces dividimos el total del consumo en una hora por la constante para saber la cantidad de vueltas que da en 1 hora:</a:t>
            </a:r>
            <a:endParaRPr lang="es-CL" sz="6400" dirty="0" smtClean="0"/>
          </a:p>
          <a:p>
            <a:pPr algn="just" fontAlgn="auto">
              <a:spcAft>
                <a:spcPts val="0"/>
              </a:spcAft>
              <a:buFont typeface="Arial" pitchFamily="34" charset="0"/>
              <a:buChar char="•"/>
              <a:defRPr/>
            </a:pPr>
            <a:r>
              <a:rPr lang="es-ES" sz="6400" dirty="0" smtClean="0"/>
              <a:t>Ahora que tenemos el numero de vuelta por hora, lo dividimos por los segundos que existen en 1 hora para obtener el tiempo que tarda en dar una vuelta el Medidor de Energía:</a:t>
            </a:r>
            <a:endParaRPr lang="es-CL" sz="6400" dirty="0" smtClean="0"/>
          </a:p>
          <a:p>
            <a:pPr algn="just" fontAlgn="auto">
              <a:spcAft>
                <a:spcPts val="0"/>
              </a:spcAft>
              <a:buFont typeface="Arial" pitchFamily="34" charset="0"/>
              <a:buChar char="•"/>
              <a:defRPr/>
            </a:pPr>
            <a:r>
              <a:rPr lang="es-ES" sz="6400" dirty="0" smtClean="0"/>
              <a:t>También podemos realizar este calculo a partir de la lectura en el medidor de Energía de el tiempo que tarda en dar una vuelta:</a:t>
            </a:r>
            <a:endParaRPr lang="es-CL" sz="6400" dirty="0" smtClean="0"/>
          </a:p>
          <a:p>
            <a:pPr algn="just" fontAlgn="auto">
              <a:spcAft>
                <a:spcPts val="0"/>
              </a:spcAft>
              <a:buFont typeface="Arial" pitchFamily="34" charset="0"/>
              <a:buChar char="•"/>
              <a:defRPr/>
            </a:pPr>
            <a:r>
              <a:rPr lang="es-ES" sz="6400" b="1" dirty="0" smtClean="0"/>
              <a:t>Tiempo que tarda: </a:t>
            </a:r>
            <a:r>
              <a:rPr lang="es-ES" sz="6400" u="sng" dirty="0" smtClean="0"/>
              <a:t>+</a:t>
            </a:r>
            <a:r>
              <a:rPr lang="es-ES" sz="6400" dirty="0" smtClean="0"/>
              <a:t> 35,5(</a:t>
            </a:r>
            <a:r>
              <a:rPr lang="es-ES" sz="6400" dirty="0" err="1" smtClean="0"/>
              <a:t>seg</a:t>
            </a:r>
            <a:r>
              <a:rPr lang="es-ES" sz="6400" dirty="0" smtClean="0"/>
              <a:t>).</a:t>
            </a:r>
            <a:endParaRPr lang="es-CL" sz="6400" dirty="0" smtClean="0"/>
          </a:p>
          <a:p>
            <a:pPr algn="just" fontAlgn="auto">
              <a:spcAft>
                <a:spcPts val="0"/>
              </a:spcAft>
              <a:buFont typeface="Arial" pitchFamily="34" charset="0"/>
              <a:buChar char="•"/>
              <a:defRPr/>
            </a:pPr>
            <a:endParaRPr lang="es-CL"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625" y="1428750"/>
            <a:ext cx="8229600" cy="4525963"/>
          </a:xfrm>
        </p:spPr>
        <p:txBody>
          <a:bodyPr rtlCol="0">
            <a:normAutofit fontScale="70000" lnSpcReduction="20000"/>
          </a:bodyPr>
          <a:lstStyle/>
          <a:p>
            <a:pPr algn="just" fontAlgn="auto">
              <a:spcAft>
                <a:spcPts val="0"/>
              </a:spcAft>
              <a:buFont typeface="Arial" pitchFamily="34" charset="0"/>
              <a:buChar char="•"/>
              <a:defRPr/>
            </a:pPr>
            <a:r>
              <a:rPr lang="es-ES" dirty="0" smtClean="0"/>
              <a:t>El tiempo dado anteriormente es un tiempo aproximado ya que puede tener algunos decimales de error.</a:t>
            </a:r>
            <a:endParaRPr lang="es-CL" dirty="0" smtClean="0"/>
          </a:p>
          <a:p>
            <a:pPr algn="just" fontAlgn="auto">
              <a:spcAft>
                <a:spcPts val="0"/>
              </a:spcAft>
              <a:buFont typeface="Arial" pitchFamily="34" charset="0"/>
              <a:buChar char="•"/>
              <a:defRPr/>
            </a:pPr>
            <a:r>
              <a:rPr lang="es-ES" dirty="0" smtClean="0"/>
              <a:t>Ahora dividimos los segundos que tiene una hora por el tiempo que tarda en dar una vuelta, para obtener el numero de vuelta por hora:</a:t>
            </a:r>
            <a:endParaRPr lang="es-CL" dirty="0" smtClean="0"/>
          </a:p>
          <a:p>
            <a:pPr algn="just" fontAlgn="auto">
              <a:spcAft>
                <a:spcPts val="0"/>
              </a:spcAft>
              <a:buFont typeface="Arial" pitchFamily="34" charset="0"/>
              <a:buChar char="•"/>
              <a:defRPr/>
            </a:pPr>
            <a:r>
              <a:rPr lang="es-ES" dirty="0" smtClean="0"/>
              <a:t>Ahora, para calcular la potencia en una hora, debemos obtener el producto entre el número de vueltas en una hora, por lo que equivale en potencia una vuelta, es decir, por la constante del medidor de Energía:</a:t>
            </a:r>
            <a:endParaRPr lang="es-CL" dirty="0" smtClean="0"/>
          </a:p>
          <a:p>
            <a:pPr algn="just" fontAlgn="auto">
              <a:spcAft>
                <a:spcPts val="0"/>
              </a:spcAft>
              <a:buFont typeface="Arial" pitchFamily="34" charset="0"/>
              <a:buChar char="•"/>
              <a:defRPr/>
            </a:pPr>
            <a:r>
              <a:rPr lang="es-ES" dirty="0" smtClean="0"/>
              <a:t>La potencia obtenida es la Energía o trabajo que realiza la carga en una hora. Es decir, el Trabajo que calculamos anteriormente. La diferencia entre el resultado anterior, se debe a la falta de precisión en la lectura del Medidor de Energía.</a:t>
            </a:r>
            <a:endParaRPr lang="es-CL" dirty="0" smtClean="0"/>
          </a:p>
          <a:p>
            <a:pPr algn="just" fontAlgn="auto">
              <a:spcAft>
                <a:spcPts val="0"/>
              </a:spcAft>
              <a:buFont typeface="Arial" pitchFamily="34" charset="0"/>
              <a:buChar char="•"/>
              <a:defRPr/>
            </a:pPr>
            <a:endParaRPr lang="es-CL" dirty="0"/>
          </a:p>
        </p:txBody>
      </p:sp>
      <p:sp>
        <p:nvSpPr>
          <p:cNvPr id="21507" name="1 Título"/>
          <p:cNvSpPr>
            <a:spLocks noGrp="1"/>
          </p:cNvSpPr>
          <p:nvPr>
            <p:ph type="title"/>
          </p:nvPr>
        </p:nvSpPr>
        <p:spPr>
          <a:xfrm>
            <a:off x="457200" y="274638"/>
            <a:ext cx="8229600" cy="511175"/>
          </a:xfrm>
        </p:spPr>
        <p:txBody>
          <a:bodyPr>
            <a:normAutofit fontScale="90000"/>
          </a:bodyPr>
          <a:lstStyle/>
          <a:p>
            <a:r>
              <a:rPr lang="es-ES" sz="2800" smtClean="0"/>
              <a:t>Ejercicios de Aplicación</a:t>
            </a:r>
            <a:endParaRPr lang="es-CL"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r>
              <a:rPr lang="es-CL" smtClean="0"/>
              <a:t>En la industria</a:t>
            </a:r>
          </a:p>
        </p:txBody>
      </p:sp>
      <p:pic>
        <p:nvPicPr>
          <p:cNvPr id="4" name="MOV00306.MPG">
            <a:hlinkClick r:id="" action="ppaction://media"/>
          </p:cNvPr>
          <p:cNvPicPr>
            <a:picLocks noRot="1" noChangeAspect="1"/>
          </p:cNvPicPr>
          <p:nvPr>
            <a:videoFile r:link="rId1"/>
          </p:nvPr>
        </p:nvPicPr>
        <p:blipFill>
          <a:blip r:embed="rId3"/>
          <a:srcRect/>
          <a:stretch>
            <a:fillRect/>
          </a:stretch>
        </p:blipFill>
        <p:spPr bwMode="auto">
          <a:xfrm>
            <a:off x="1047750" y="1177925"/>
            <a:ext cx="6524625" cy="4894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856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457200" y="274638"/>
            <a:ext cx="8229600" cy="725487"/>
          </a:xfrm>
        </p:spPr>
        <p:txBody>
          <a:bodyPr/>
          <a:lstStyle/>
          <a:p>
            <a:r>
              <a:rPr lang="es-CL" sz="2800" smtClean="0"/>
              <a:t>Aplicación en Prevención de Riesgos</a:t>
            </a:r>
          </a:p>
        </p:txBody>
      </p:sp>
      <p:sp>
        <p:nvSpPr>
          <p:cNvPr id="23555" name="2 Marcador de contenido"/>
          <p:cNvSpPr>
            <a:spLocks noGrp="1"/>
          </p:cNvSpPr>
          <p:nvPr>
            <p:ph idx="1"/>
          </p:nvPr>
        </p:nvSpPr>
        <p:spPr>
          <a:xfrm>
            <a:off x="457200" y="1600200"/>
            <a:ext cx="8229600" cy="4114800"/>
          </a:xfrm>
        </p:spPr>
        <p:txBody>
          <a:bodyPr/>
          <a:lstStyle/>
          <a:p>
            <a:r>
              <a:rPr lang="es-ES" sz="2800" i="1" smtClean="0"/>
              <a:t>Definiciones sobre Electricidad</a:t>
            </a:r>
            <a:endParaRPr lang="es-CL" sz="2800" smtClean="0"/>
          </a:p>
          <a:p>
            <a:pPr algn="just"/>
            <a:r>
              <a:rPr lang="es-ES" sz="2200" smtClean="0"/>
              <a:t>Baja tensión: se considera baja tensión aquellos sistemas cuya diferencia de potencial es inferior a 1.000v en corriente alterna y 1.500 en corriente continua. Las tensiones usuales son normalmente las de 220 v entre fases y neutro y las de 380 v entre fases.</a:t>
            </a:r>
          </a:p>
          <a:p>
            <a:pPr algn="just"/>
            <a:r>
              <a:rPr lang="es-ES" sz="2200" smtClean="0"/>
              <a:t>Consideremos que la tierra, piso, suelo o terreno físico del planeta tiene potencial cero, por lo que siempre entre una fase y este habrá una diferencia de potencial. Aquí es donde radica el principal peligro de energía eléctrica. </a:t>
            </a:r>
            <a:endParaRPr lang="es-CL" sz="2200" smtClean="0"/>
          </a:p>
          <a:p>
            <a:pPr>
              <a:buFont typeface="Arial" charset="0"/>
              <a:buNone/>
            </a:pPr>
            <a:endParaRPr lang="es-CL" smtClean="0"/>
          </a:p>
        </p:txBody>
      </p:sp>
      <p:pic>
        <p:nvPicPr>
          <p:cNvPr id="23556" name="Picture 2" descr="electricidad1"/>
          <p:cNvPicPr>
            <a:picLocks noChangeAspect="1" noChangeArrowheads="1"/>
          </p:cNvPicPr>
          <p:nvPr/>
        </p:nvPicPr>
        <p:blipFill>
          <a:blip r:embed="rId2"/>
          <a:srcRect/>
          <a:stretch>
            <a:fillRect/>
          </a:stretch>
        </p:blipFill>
        <p:spPr bwMode="auto">
          <a:xfrm>
            <a:off x="7786688" y="285750"/>
            <a:ext cx="714375" cy="1004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a:xfrm>
            <a:off x="457200" y="274638"/>
            <a:ext cx="8229600" cy="654050"/>
          </a:xfrm>
        </p:spPr>
        <p:txBody>
          <a:bodyPr/>
          <a:lstStyle/>
          <a:p>
            <a:r>
              <a:rPr lang="es-CL" sz="2800" smtClean="0"/>
              <a:t>Aplicación en Prevención de Riesgos</a:t>
            </a:r>
          </a:p>
        </p:txBody>
      </p:sp>
      <p:sp>
        <p:nvSpPr>
          <p:cNvPr id="3" name="2 Marcador de contenido"/>
          <p:cNvSpPr>
            <a:spLocks noGrp="1"/>
          </p:cNvSpPr>
          <p:nvPr>
            <p:ph idx="1"/>
          </p:nvPr>
        </p:nvSpPr>
        <p:spPr>
          <a:xfrm>
            <a:off x="428625" y="1785938"/>
            <a:ext cx="8229600" cy="3143250"/>
          </a:xfrm>
        </p:spPr>
        <p:txBody>
          <a:bodyPr rtlCol="0">
            <a:normAutofit fontScale="70000" lnSpcReduction="20000"/>
          </a:bodyPr>
          <a:lstStyle/>
          <a:p>
            <a:pPr algn="just" fontAlgn="auto">
              <a:spcAft>
                <a:spcPts val="0"/>
              </a:spcAft>
              <a:buFont typeface="Arial" pitchFamily="34" charset="0"/>
              <a:buChar char="•"/>
              <a:defRPr/>
            </a:pPr>
            <a:r>
              <a:rPr lang="es-CL" dirty="0" smtClean="0"/>
              <a:t>Lo que causa daño en nuestro organismo es la corriente eléctrica que circula por él. </a:t>
            </a:r>
          </a:p>
          <a:p>
            <a:pPr algn="just" fontAlgn="auto">
              <a:spcAft>
                <a:spcPts val="0"/>
              </a:spcAft>
              <a:buFont typeface="Arial" pitchFamily="34" charset="0"/>
              <a:buChar char="•"/>
              <a:defRPr/>
            </a:pPr>
            <a:r>
              <a:rPr lang="es-CL" dirty="0" smtClean="0"/>
              <a:t> ¿Entonces cual es la importancia de la Diferencia de Potencial en la Prevención de Riesgos eléctricos? .</a:t>
            </a:r>
          </a:p>
          <a:p>
            <a:pPr algn="just" fontAlgn="auto">
              <a:spcAft>
                <a:spcPts val="0"/>
              </a:spcAft>
              <a:buFont typeface="Arial" pitchFamily="34" charset="0"/>
              <a:buChar char="•"/>
              <a:defRPr/>
            </a:pPr>
            <a:r>
              <a:rPr lang="es-CL" dirty="0" smtClean="0"/>
              <a:t>Para que la corriente eléctrica circule por nuestro cuerpo deben cumplirse ciertos requisitos:</a:t>
            </a:r>
          </a:p>
          <a:p>
            <a:pPr algn="just" fontAlgn="auto">
              <a:spcAft>
                <a:spcPts val="0"/>
              </a:spcAft>
              <a:buFont typeface="Arial" pitchFamily="34" charset="0"/>
              <a:buChar char="•"/>
              <a:defRPr/>
            </a:pPr>
            <a:r>
              <a:rPr lang="es-CL" dirty="0" smtClean="0"/>
              <a:t>Vencer nuestra resistencia, que es menor o mayor dependiendo de algunas condiciones de cada individuo y de la humedad de la piel.</a:t>
            </a:r>
          </a:p>
          <a:p>
            <a:pPr algn="just" fontAlgn="auto">
              <a:spcAft>
                <a:spcPts val="0"/>
              </a:spcAft>
              <a:buFont typeface="Arial" pitchFamily="34" charset="0"/>
              <a:buChar char="•"/>
              <a:defRPr/>
            </a:pPr>
            <a:r>
              <a:rPr lang="es-CL" dirty="0" smtClean="0"/>
              <a:t>Que formemos parte  del circuito</a:t>
            </a:r>
          </a:p>
          <a:p>
            <a:pPr fontAlgn="auto">
              <a:spcAft>
                <a:spcPts val="0"/>
              </a:spcAft>
              <a:buFont typeface="Arial" pitchFamily="34" charset="0"/>
              <a:buChar char="•"/>
              <a:defRPr/>
            </a:pPr>
            <a:endParaRPr lang="es-CL" dirty="0" smtClean="0"/>
          </a:p>
          <a:p>
            <a:pPr fontAlgn="auto">
              <a:spcAft>
                <a:spcPts val="0"/>
              </a:spcAft>
              <a:buFont typeface="Arial" pitchFamily="34" charset="0"/>
              <a:buChar char="•"/>
              <a:defRPr/>
            </a:pPr>
            <a:endParaRPr lang="es-CL" dirty="0"/>
          </a:p>
        </p:txBody>
      </p:sp>
      <p:pic>
        <p:nvPicPr>
          <p:cNvPr id="24580" name="Picture 2" descr="electricidad1"/>
          <p:cNvPicPr>
            <a:picLocks noChangeAspect="1" noChangeArrowheads="1"/>
          </p:cNvPicPr>
          <p:nvPr/>
        </p:nvPicPr>
        <p:blipFill>
          <a:blip r:embed="rId2"/>
          <a:srcRect/>
          <a:stretch>
            <a:fillRect/>
          </a:stretch>
        </p:blipFill>
        <p:spPr bwMode="auto">
          <a:xfrm>
            <a:off x="7786688" y="285750"/>
            <a:ext cx="714375" cy="1004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a:xfrm>
            <a:off x="457200" y="274638"/>
            <a:ext cx="8229600" cy="725487"/>
          </a:xfrm>
        </p:spPr>
        <p:txBody>
          <a:bodyPr/>
          <a:lstStyle/>
          <a:p>
            <a:r>
              <a:rPr lang="es-CL" sz="2800" smtClean="0"/>
              <a:t>Explicación  práctica</a:t>
            </a:r>
          </a:p>
        </p:txBody>
      </p:sp>
      <p:grpSp>
        <p:nvGrpSpPr>
          <p:cNvPr id="2" name="55 Grupo"/>
          <p:cNvGrpSpPr>
            <a:grpSpLocks/>
          </p:cNvGrpSpPr>
          <p:nvPr/>
        </p:nvGrpSpPr>
        <p:grpSpPr bwMode="auto">
          <a:xfrm>
            <a:off x="928688" y="1214438"/>
            <a:ext cx="1928812" cy="1165225"/>
            <a:chOff x="928662" y="1500174"/>
            <a:chExt cx="1928826" cy="1165827"/>
          </a:xfrm>
        </p:grpSpPr>
        <p:grpSp>
          <p:nvGrpSpPr>
            <p:cNvPr id="3" name="49 Grupo"/>
            <p:cNvGrpSpPr>
              <a:grpSpLocks/>
            </p:cNvGrpSpPr>
            <p:nvPr/>
          </p:nvGrpSpPr>
          <p:grpSpPr bwMode="auto">
            <a:xfrm>
              <a:off x="2214546" y="1500174"/>
              <a:ext cx="642942" cy="1071570"/>
              <a:chOff x="2214546" y="1500174"/>
              <a:chExt cx="642942" cy="1071570"/>
            </a:xfrm>
          </p:grpSpPr>
          <p:sp>
            <p:nvSpPr>
              <p:cNvPr id="5" name="4 Rectángulo"/>
              <p:cNvSpPr/>
              <p:nvPr/>
            </p:nvSpPr>
            <p:spPr>
              <a:xfrm>
                <a:off x="2454260" y="1786072"/>
                <a:ext cx="46038" cy="71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nvGrpSpPr>
              <p:cNvPr id="4" name="25 Grupo"/>
              <p:cNvGrpSpPr>
                <a:grpSpLocks/>
              </p:cNvGrpSpPr>
              <p:nvPr/>
            </p:nvGrpSpPr>
            <p:grpSpPr bwMode="auto">
              <a:xfrm>
                <a:off x="2285984" y="1500174"/>
                <a:ext cx="428628" cy="1071570"/>
                <a:chOff x="2500298" y="1500174"/>
                <a:chExt cx="428628" cy="1071570"/>
              </a:xfrm>
            </p:grpSpPr>
            <p:sp>
              <p:nvSpPr>
                <p:cNvPr id="7" name="6 Elipse"/>
                <p:cNvSpPr/>
                <p:nvPr/>
              </p:nvSpPr>
              <p:spPr>
                <a:xfrm>
                  <a:off x="2571737" y="1500174"/>
                  <a:ext cx="285752" cy="2858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8" name="7 Triángulo isósceles"/>
                <p:cNvSpPr/>
                <p:nvPr/>
              </p:nvSpPr>
              <p:spPr>
                <a:xfrm>
                  <a:off x="2500298" y="1786072"/>
                  <a:ext cx="428628" cy="50032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nvGrpSpPr>
                <p:cNvPr id="6" name="23 Grupo"/>
                <p:cNvGrpSpPr>
                  <a:grpSpLocks/>
                </p:cNvGrpSpPr>
                <p:nvPr/>
              </p:nvGrpSpPr>
              <p:grpSpPr bwMode="auto">
                <a:xfrm>
                  <a:off x="2571736" y="2285992"/>
                  <a:ext cx="285752" cy="285752"/>
                  <a:chOff x="2571736" y="2285992"/>
                  <a:chExt cx="285752" cy="285752"/>
                </a:xfrm>
              </p:grpSpPr>
              <p:sp>
                <p:nvSpPr>
                  <p:cNvPr id="9" name="8 Rectángulo"/>
                  <p:cNvSpPr/>
                  <p:nvPr/>
                </p:nvSpPr>
                <p:spPr>
                  <a:xfrm>
                    <a:off x="2571736" y="2286392"/>
                    <a:ext cx="71437" cy="2858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10" name="9 Rectángulo"/>
                  <p:cNvSpPr/>
                  <p:nvPr/>
                </p:nvSpPr>
                <p:spPr>
                  <a:xfrm>
                    <a:off x="2786049" y="2286392"/>
                    <a:ext cx="71439" cy="2858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grpSp>
          <p:grpSp>
            <p:nvGrpSpPr>
              <p:cNvPr id="13" name="24 Grupo"/>
              <p:cNvGrpSpPr>
                <a:grpSpLocks/>
              </p:cNvGrpSpPr>
              <p:nvPr/>
            </p:nvGrpSpPr>
            <p:grpSpPr bwMode="auto">
              <a:xfrm>
                <a:off x="2214546" y="1857364"/>
                <a:ext cx="642942" cy="142876"/>
                <a:chOff x="2428860" y="1857364"/>
                <a:chExt cx="642942" cy="142876"/>
              </a:xfrm>
            </p:grpSpPr>
            <p:sp>
              <p:nvSpPr>
                <p:cNvPr id="11" name="10 Rectángulo"/>
                <p:cNvSpPr/>
                <p:nvPr/>
              </p:nvSpPr>
              <p:spPr>
                <a:xfrm>
                  <a:off x="2428860" y="1857545"/>
                  <a:ext cx="214314" cy="7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12" name="11 Rectángulo"/>
                <p:cNvSpPr/>
                <p:nvPr/>
              </p:nvSpPr>
              <p:spPr>
                <a:xfrm>
                  <a:off x="2786050" y="1929020"/>
                  <a:ext cx="285752" cy="71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grpSp>
        <p:grpSp>
          <p:nvGrpSpPr>
            <p:cNvPr id="14" name="12 Grupo"/>
            <p:cNvGrpSpPr>
              <a:grpSpLocks/>
            </p:cNvGrpSpPr>
            <p:nvPr/>
          </p:nvGrpSpPr>
          <p:grpSpPr bwMode="auto">
            <a:xfrm>
              <a:off x="928662" y="1500174"/>
              <a:ext cx="923640" cy="1165827"/>
              <a:chOff x="857224" y="3643314"/>
              <a:chExt cx="923640" cy="1165827"/>
            </a:xfrm>
          </p:grpSpPr>
          <p:grpSp>
            <p:nvGrpSpPr>
              <p:cNvPr id="15" name="Group 74"/>
              <p:cNvGrpSpPr>
                <a:grpSpLocks/>
              </p:cNvGrpSpPr>
              <p:nvPr/>
            </p:nvGrpSpPr>
            <p:grpSpPr bwMode="auto">
              <a:xfrm>
                <a:off x="857224" y="3643314"/>
                <a:ext cx="923640" cy="1165827"/>
                <a:chOff x="2042" y="6131"/>
                <a:chExt cx="999" cy="1486"/>
              </a:xfrm>
            </p:grpSpPr>
            <p:sp>
              <p:nvSpPr>
                <p:cNvPr id="25641" name="AutoShape 75"/>
                <p:cNvSpPr>
                  <a:spLocks noChangeArrowheads="1"/>
                </p:cNvSpPr>
                <p:nvPr/>
              </p:nvSpPr>
              <p:spPr bwMode="auto">
                <a:xfrm>
                  <a:off x="2042" y="6131"/>
                  <a:ext cx="993" cy="1486"/>
                </a:xfrm>
                <a:prstGeom prst="can">
                  <a:avLst>
                    <a:gd name="adj" fmla="val 37412"/>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25642" name="AutoShape 76"/>
                <p:cNvSpPr>
                  <a:spLocks noChangeArrowheads="1"/>
                </p:cNvSpPr>
                <p:nvPr/>
              </p:nvSpPr>
              <p:spPr bwMode="auto">
                <a:xfrm>
                  <a:off x="2048" y="6578"/>
                  <a:ext cx="993" cy="1031"/>
                </a:xfrm>
                <a:prstGeom prst="can">
                  <a:avLst>
                    <a:gd name="adj" fmla="val 25957"/>
                  </a:avLst>
                </a:prstGeom>
                <a:solidFill>
                  <a:srgbClr val="8DB3E2"/>
                </a:solidFill>
                <a:ln w="9525">
                  <a:solidFill>
                    <a:srgbClr val="000000"/>
                  </a:solidFill>
                  <a:round/>
                  <a:headEnd/>
                  <a:tailEnd/>
                </a:ln>
              </p:spPr>
              <p:txBody>
                <a:bodyPr/>
                <a:lstStyle/>
                <a:p>
                  <a:endParaRPr lang="es-ES">
                    <a:latin typeface="Calibri" pitchFamily="34" charset="0"/>
                  </a:endParaRPr>
                </a:p>
              </p:txBody>
            </p:sp>
          </p:grpSp>
          <p:grpSp>
            <p:nvGrpSpPr>
              <p:cNvPr id="16" name="Group 77"/>
              <p:cNvGrpSpPr>
                <a:grpSpLocks/>
              </p:cNvGrpSpPr>
              <p:nvPr/>
            </p:nvGrpSpPr>
            <p:grpSpPr bwMode="auto">
              <a:xfrm>
                <a:off x="1071538" y="4429132"/>
                <a:ext cx="441942" cy="343629"/>
                <a:chOff x="3713" y="3293"/>
                <a:chExt cx="478" cy="438"/>
              </a:xfrm>
            </p:grpSpPr>
            <p:grpSp>
              <p:nvGrpSpPr>
                <p:cNvPr id="17" name="Group 78"/>
                <p:cNvGrpSpPr>
                  <a:grpSpLocks/>
                </p:cNvGrpSpPr>
                <p:nvPr/>
              </p:nvGrpSpPr>
              <p:grpSpPr bwMode="auto">
                <a:xfrm>
                  <a:off x="3713" y="3293"/>
                  <a:ext cx="478" cy="438"/>
                  <a:chOff x="3713" y="3293"/>
                  <a:chExt cx="478" cy="438"/>
                </a:xfrm>
              </p:grpSpPr>
              <p:sp>
                <p:nvSpPr>
                  <p:cNvPr id="25638" name="Oval 79"/>
                  <p:cNvSpPr>
                    <a:spLocks noChangeArrowheads="1"/>
                  </p:cNvSpPr>
                  <p:nvPr/>
                </p:nvSpPr>
                <p:spPr bwMode="auto">
                  <a:xfrm>
                    <a:off x="3713" y="3293"/>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25639" name="AutoShape 80"/>
                  <p:cNvSpPr>
                    <a:spLocks noChangeArrowheads="1"/>
                  </p:cNvSpPr>
                  <p:nvPr/>
                </p:nvSpPr>
                <p:spPr bwMode="auto">
                  <a:xfrm>
                    <a:off x="3975" y="3389"/>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25640" name="AutoShape 81"/>
                  <p:cNvCxnSpPr>
                    <a:cxnSpLocks noChangeShapeType="1"/>
                  </p:cNvCxnSpPr>
                  <p:nvPr/>
                </p:nvCxnSpPr>
                <p:spPr bwMode="auto">
                  <a:xfrm>
                    <a:off x="3908" y="3515"/>
                    <a:ext cx="167" cy="1"/>
                  </a:xfrm>
                  <a:prstGeom prst="straightConnector1">
                    <a:avLst/>
                  </a:prstGeom>
                  <a:noFill/>
                  <a:ln w="9525">
                    <a:solidFill>
                      <a:srgbClr val="000000"/>
                    </a:solidFill>
                    <a:round/>
                    <a:headEnd/>
                    <a:tailEnd type="triangle" w="med" len="med"/>
                  </a:ln>
                </p:spPr>
              </p:cxnSp>
            </p:grpSp>
            <p:sp>
              <p:nvSpPr>
                <p:cNvPr id="25637" name="AutoShape 82"/>
                <p:cNvSpPr>
                  <a:spLocks noChangeArrowheads="1"/>
                </p:cNvSpPr>
                <p:nvPr/>
              </p:nvSpPr>
              <p:spPr bwMode="auto">
                <a:xfrm>
                  <a:off x="3801" y="3311"/>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grpSp>
        </p:grpSp>
      </p:grpSp>
      <p:sp>
        <p:nvSpPr>
          <p:cNvPr id="25604" name="Rectangle 73"/>
          <p:cNvSpPr>
            <a:spLocks noChangeArrowheads="1"/>
          </p:cNvSpPr>
          <p:nvPr/>
        </p:nvSpPr>
        <p:spPr bwMode="auto">
          <a:xfrm>
            <a:off x="1857375" y="2143125"/>
            <a:ext cx="534988" cy="112713"/>
          </a:xfrm>
          <a:prstGeom prst="rect">
            <a:avLst/>
          </a:prstGeom>
          <a:solidFill>
            <a:srgbClr val="8DB3E2"/>
          </a:solidFill>
          <a:ln w="9525">
            <a:solidFill>
              <a:srgbClr val="000000"/>
            </a:solidFill>
            <a:miter lim="800000"/>
            <a:headEnd/>
            <a:tailEnd/>
          </a:ln>
        </p:spPr>
        <p:txBody>
          <a:bodyPr/>
          <a:lstStyle/>
          <a:p>
            <a:endParaRPr lang="es-ES">
              <a:latin typeface="Calibri" pitchFamily="34" charset="0"/>
            </a:endParaRPr>
          </a:p>
        </p:txBody>
      </p:sp>
      <p:cxnSp>
        <p:nvCxnSpPr>
          <p:cNvPr id="48" name="47 Conector recto"/>
          <p:cNvCxnSpPr/>
          <p:nvPr/>
        </p:nvCxnSpPr>
        <p:spPr>
          <a:xfrm>
            <a:off x="500063" y="2714625"/>
            <a:ext cx="7500937"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56 Grupo"/>
          <p:cNvGrpSpPr>
            <a:grpSpLocks/>
          </p:cNvGrpSpPr>
          <p:nvPr/>
        </p:nvGrpSpPr>
        <p:grpSpPr bwMode="auto">
          <a:xfrm>
            <a:off x="4429125" y="1071563"/>
            <a:ext cx="2000250" cy="1714500"/>
            <a:chOff x="4429124" y="1428736"/>
            <a:chExt cx="2000264" cy="1714512"/>
          </a:xfrm>
        </p:grpSpPr>
        <p:grpSp>
          <p:nvGrpSpPr>
            <p:cNvPr id="19" name="26 Grupo"/>
            <p:cNvGrpSpPr>
              <a:grpSpLocks/>
            </p:cNvGrpSpPr>
            <p:nvPr/>
          </p:nvGrpSpPr>
          <p:grpSpPr bwMode="auto">
            <a:xfrm>
              <a:off x="5786446" y="2000240"/>
              <a:ext cx="642942" cy="1071570"/>
              <a:chOff x="3143240" y="4357694"/>
              <a:chExt cx="642942" cy="1071570"/>
            </a:xfrm>
          </p:grpSpPr>
          <p:sp>
            <p:nvSpPr>
              <p:cNvPr id="28" name="27 Rectángulo"/>
              <p:cNvSpPr/>
              <p:nvPr/>
            </p:nvSpPr>
            <p:spPr>
              <a:xfrm>
                <a:off x="3428992" y="4643446"/>
                <a:ext cx="46037" cy="71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nvGrpSpPr>
              <p:cNvPr id="20" name="45 Grupo"/>
              <p:cNvGrpSpPr>
                <a:grpSpLocks/>
              </p:cNvGrpSpPr>
              <p:nvPr/>
            </p:nvGrpSpPr>
            <p:grpSpPr bwMode="auto">
              <a:xfrm>
                <a:off x="3143240" y="4357694"/>
                <a:ext cx="642942" cy="1071570"/>
                <a:chOff x="3143240" y="4357694"/>
                <a:chExt cx="642942" cy="1071570"/>
              </a:xfrm>
            </p:grpSpPr>
            <p:sp>
              <p:nvSpPr>
                <p:cNvPr id="30" name="29 Elipse"/>
                <p:cNvSpPr/>
                <p:nvPr/>
              </p:nvSpPr>
              <p:spPr>
                <a:xfrm>
                  <a:off x="3286116" y="4357694"/>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31" name="30 Triángulo isósceles"/>
                <p:cNvSpPr/>
                <p:nvPr/>
              </p:nvSpPr>
              <p:spPr>
                <a:xfrm>
                  <a:off x="3214677" y="4643446"/>
                  <a:ext cx="428628" cy="5000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32" name="31 Rectángulo"/>
                <p:cNvSpPr/>
                <p:nvPr/>
              </p:nvSpPr>
              <p:spPr>
                <a:xfrm>
                  <a:off x="3286116" y="5143511"/>
                  <a:ext cx="71437"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33" name="32 Rectángulo"/>
                <p:cNvSpPr/>
                <p:nvPr/>
              </p:nvSpPr>
              <p:spPr>
                <a:xfrm>
                  <a:off x="3500429" y="5143511"/>
                  <a:ext cx="7143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34" name="33 Rectángulo"/>
                <p:cNvSpPr/>
                <p:nvPr/>
              </p:nvSpPr>
              <p:spPr>
                <a:xfrm>
                  <a:off x="3143240" y="4714883"/>
                  <a:ext cx="214313"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35" name="34 Rectángulo"/>
                <p:cNvSpPr/>
                <p:nvPr/>
              </p:nvSpPr>
              <p:spPr>
                <a:xfrm>
                  <a:off x="3500429" y="4786322"/>
                  <a:ext cx="285752" cy="71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grpSp>
        <p:grpSp>
          <p:nvGrpSpPr>
            <p:cNvPr id="21" name="35 Grupo"/>
            <p:cNvGrpSpPr>
              <a:grpSpLocks/>
            </p:cNvGrpSpPr>
            <p:nvPr/>
          </p:nvGrpSpPr>
          <p:grpSpPr bwMode="auto">
            <a:xfrm>
              <a:off x="4429124" y="1428736"/>
              <a:ext cx="923640" cy="1165827"/>
              <a:chOff x="857224" y="3643314"/>
              <a:chExt cx="923640" cy="1165827"/>
            </a:xfrm>
          </p:grpSpPr>
          <p:grpSp>
            <p:nvGrpSpPr>
              <p:cNvPr id="22" name="Group 74"/>
              <p:cNvGrpSpPr>
                <a:grpSpLocks/>
              </p:cNvGrpSpPr>
              <p:nvPr/>
            </p:nvGrpSpPr>
            <p:grpSpPr bwMode="auto">
              <a:xfrm>
                <a:off x="857224" y="3643314"/>
                <a:ext cx="923640" cy="1165827"/>
                <a:chOff x="2042" y="6131"/>
                <a:chExt cx="999" cy="1486"/>
              </a:xfrm>
            </p:grpSpPr>
            <p:sp>
              <p:nvSpPr>
                <p:cNvPr id="25622" name="AutoShape 75"/>
                <p:cNvSpPr>
                  <a:spLocks noChangeArrowheads="1"/>
                </p:cNvSpPr>
                <p:nvPr/>
              </p:nvSpPr>
              <p:spPr bwMode="auto">
                <a:xfrm>
                  <a:off x="2042" y="6131"/>
                  <a:ext cx="993" cy="1486"/>
                </a:xfrm>
                <a:prstGeom prst="can">
                  <a:avLst>
                    <a:gd name="adj" fmla="val 37412"/>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25623" name="AutoShape 76"/>
                <p:cNvSpPr>
                  <a:spLocks noChangeArrowheads="1"/>
                </p:cNvSpPr>
                <p:nvPr/>
              </p:nvSpPr>
              <p:spPr bwMode="auto">
                <a:xfrm>
                  <a:off x="2048" y="6578"/>
                  <a:ext cx="993" cy="1031"/>
                </a:xfrm>
                <a:prstGeom prst="can">
                  <a:avLst>
                    <a:gd name="adj" fmla="val 25957"/>
                  </a:avLst>
                </a:prstGeom>
                <a:solidFill>
                  <a:srgbClr val="8DB3E2"/>
                </a:solidFill>
                <a:ln w="9525">
                  <a:solidFill>
                    <a:srgbClr val="000000"/>
                  </a:solidFill>
                  <a:round/>
                  <a:headEnd/>
                  <a:tailEnd/>
                </a:ln>
              </p:spPr>
              <p:txBody>
                <a:bodyPr/>
                <a:lstStyle/>
                <a:p>
                  <a:endParaRPr lang="es-ES">
                    <a:latin typeface="Calibri" pitchFamily="34" charset="0"/>
                  </a:endParaRPr>
                </a:p>
              </p:txBody>
            </p:sp>
          </p:grpSp>
          <p:grpSp>
            <p:nvGrpSpPr>
              <p:cNvPr id="23" name="Group 77"/>
              <p:cNvGrpSpPr>
                <a:grpSpLocks/>
              </p:cNvGrpSpPr>
              <p:nvPr/>
            </p:nvGrpSpPr>
            <p:grpSpPr bwMode="auto">
              <a:xfrm>
                <a:off x="1071538" y="4429132"/>
                <a:ext cx="441942" cy="343629"/>
                <a:chOff x="3713" y="3293"/>
                <a:chExt cx="478" cy="438"/>
              </a:xfrm>
            </p:grpSpPr>
            <p:grpSp>
              <p:nvGrpSpPr>
                <p:cNvPr id="24" name="Group 78"/>
                <p:cNvGrpSpPr>
                  <a:grpSpLocks/>
                </p:cNvGrpSpPr>
                <p:nvPr/>
              </p:nvGrpSpPr>
              <p:grpSpPr bwMode="auto">
                <a:xfrm>
                  <a:off x="3713" y="3293"/>
                  <a:ext cx="478" cy="438"/>
                  <a:chOff x="3713" y="3293"/>
                  <a:chExt cx="478" cy="438"/>
                </a:xfrm>
              </p:grpSpPr>
              <p:sp>
                <p:nvSpPr>
                  <p:cNvPr id="25619" name="Oval 79"/>
                  <p:cNvSpPr>
                    <a:spLocks noChangeArrowheads="1"/>
                  </p:cNvSpPr>
                  <p:nvPr/>
                </p:nvSpPr>
                <p:spPr bwMode="auto">
                  <a:xfrm>
                    <a:off x="3713" y="3293"/>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25620" name="AutoShape 80"/>
                  <p:cNvSpPr>
                    <a:spLocks noChangeArrowheads="1"/>
                  </p:cNvSpPr>
                  <p:nvPr/>
                </p:nvSpPr>
                <p:spPr bwMode="auto">
                  <a:xfrm>
                    <a:off x="3975" y="3389"/>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25621" name="AutoShape 81"/>
                  <p:cNvCxnSpPr>
                    <a:cxnSpLocks noChangeShapeType="1"/>
                  </p:cNvCxnSpPr>
                  <p:nvPr/>
                </p:nvCxnSpPr>
                <p:spPr bwMode="auto">
                  <a:xfrm>
                    <a:off x="3908" y="3515"/>
                    <a:ext cx="167" cy="1"/>
                  </a:xfrm>
                  <a:prstGeom prst="straightConnector1">
                    <a:avLst/>
                  </a:prstGeom>
                  <a:noFill/>
                  <a:ln w="9525">
                    <a:solidFill>
                      <a:srgbClr val="000000"/>
                    </a:solidFill>
                    <a:round/>
                    <a:headEnd/>
                    <a:tailEnd type="triangle" w="med" len="med"/>
                  </a:ln>
                </p:spPr>
              </p:cxnSp>
            </p:grpSp>
            <p:sp>
              <p:nvSpPr>
                <p:cNvPr id="25618" name="AutoShape 82"/>
                <p:cNvSpPr>
                  <a:spLocks noChangeArrowheads="1"/>
                </p:cNvSpPr>
                <p:nvPr/>
              </p:nvSpPr>
              <p:spPr bwMode="auto">
                <a:xfrm>
                  <a:off x="3801" y="3311"/>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grpSp>
        </p:grpSp>
        <p:sp>
          <p:nvSpPr>
            <p:cNvPr id="25613" name="Rectangle 73"/>
            <p:cNvSpPr>
              <a:spLocks noChangeArrowheads="1"/>
            </p:cNvSpPr>
            <p:nvPr/>
          </p:nvSpPr>
          <p:spPr bwMode="auto">
            <a:xfrm>
              <a:off x="5286380" y="2357430"/>
              <a:ext cx="535323" cy="112189"/>
            </a:xfrm>
            <a:prstGeom prst="rect">
              <a:avLst/>
            </a:prstGeom>
            <a:solidFill>
              <a:srgbClr val="8DB3E2"/>
            </a:solidFill>
            <a:ln w="9525">
              <a:solidFill>
                <a:srgbClr val="000000"/>
              </a:solidFill>
              <a:miter lim="800000"/>
              <a:headEnd/>
              <a:tailEnd/>
            </a:ln>
          </p:spPr>
          <p:txBody>
            <a:bodyPr/>
            <a:lstStyle/>
            <a:p>
              <a:endParaRPr lang="es-ES">
                <a:latin typeface="Calibri" pitchFamily="34" charset="0"/>
              </a:endParaRPr>
            </a:p>
          </p:txBody>
        </p:sp>
        <p:sp>
          <p:nvSpPr>
            <p:cNvPr id="49" name="48 Rayo"/>
            <p:cNvSpPr/>
            <p:nvPr/>
          </p:nvSpPr>
          <p:spPr>
            <a:xfrm>
              <a:off x="5715008" y="2357429"/>
              <a:ext cx="642943" cy="785819"/>
            </a:xfrm>
            <a:prstGeom prst="lightningBol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sp>
        <p:nvSpPr>
          <p:cNvPr id="25607" name="50 CuadroTexto"/>
          <p:cNvSpPr txBox="1">
            <a:spLocks noChangeArrowheads="1"/>
          </p:cNvSpPr>
          <p:nvPr/>
        </p:nvSpPr>
        <p:spPr bwMode="auto">
          <a:xfrm>
            <a:off x="785813" y="2714625"/>
            <a:ext cx="6929437" cy="646113"/>
          </a:xfrm>
          <a:prstGeom prst="rect">
            <a:avLst/>
          </a:prstGeom>
          <a:noFill/>
          <a:ln w="9525">
            <a:noFill/>
            <a:miter lim="800000"/>
            <a:headEnd/>
            <a:tailEnd/>
          </a:ln>
        </p:spPr>
        <p:txBody>
          <a:bodyPr>
            <a:spAutoFit/>
          </a:bodyPr>
          <a:lstStyle/>
          <a:p>
            <a:pPr algn="ctr"/>
            <a:r>
              <a:rPr lang="es-CL">
                <a:latin typeface="Calibri" pitchFamily="34" charset="0"/>
              </a:rPr>
              <a:t>Piso con potencial cero : Tierra, pasto, hormigón, baldosas</a:t>
            </a:r>
          </a:p>
          <a:p>
            <a:r>
              <a:rPr lang="es-CL">
                <a:latin typeface="Calibri" pitchFamily="34" charset="0"/>
              </a:rPr>
              <a:t>  </a:t>
            </a:r>
          </a:p>
        </p:txBody>
      </p:sp>
      <p:sp>
        <p:nvSpPr>
          <p:cNvPr id="25608" name="52 CuadroTexto"/>
          <p:cNvSpPr txBox="1">
            <a:spLocks noChangeArrowheads="1"/>
          </p:cNvSpPr>
          <p:nvPr/>
        </p:nvSpPr>
        <p:spPr bwMode="auto">
          <a:xfrm>
            <a:off x="928688" y="2428875"/>
            <a:ext cx="857250" cy="369888"/>
          </a:xfrm>
          <a:prstGeom prst="rect">
            <a:avLst/>
          </a:prstGeom>
          <a:noFill/>
          <a:ln w="9525">
            <a:noFill/>
            <a:miter lim="800000"/>
            <a:headEnd/>
            <a:tailEnd/>
          </a:ln>
        </p:spPr>
        <p:txBody>
          <a:bodyPr>
            <a:spAutoFit/>
          </a:bodyPr>
          <a:lstStyle/>
          <a:p>
            <a:r>
              <a:rPr lang="es-CL">
                <a:latin typeface="Calibri" pitchFamily="34" charset="0"/>
              </a:rPr>
              <a:t>Fig. a</a:t>
            </a:r>
          </a:p>
        </p:txBody>
      </p:sp>
      <p:sp>
        <p:nvSpPr>
          <p:cNvPr id="25609" name="53 CuadroTexto"/>
          <p:cNvSpPr txBox="1">
            <a:spLocks noChangeArrowheads="1"/>
          </p:cNvSpPr>
          <p:nvPr/>
        </p:nvSpPr>
        <p:spPr bwMode="auto">
          <a:xfrm>
            <a:off x="4429125" y="2357438"/>
            <a:ext cx="857250" cy="369887"/>
          </a:xfrm>
          <a:prstGeom prst="rect">
            <a:avLst/>
          </a:prstGeom>
          <a:noFill/>
          <a:ln w="9525">
            <a:noFill/>
            <a:miter lim="800000"/>
            <a:headEnd/>
            <a:tailEnd/>
          </a:ln>
        </p:spPr>
        <p:txBody>
          <a:bodyPr>
            <a:spAutoFit/>
          </a:bodyPr>
          <a:lstStyle/>
          <a:p>
            <a:r>
              <a:rPr lang="es-CL">
                <a:latin typeface="Calibri" pitchFamily="34" charset="0"/>
              </a:rPr>
              <a:t>Fig. b</a:t>
            </a:r>
          </a:p>
        </p:txBody>
      </p:sp>
      <p:sp>
        <p:nvSpPr>
          <p:cNvPr id="25610" name="54 CuadroTexto"/>
          <p:cNvSpPr txBox="1">
            <a:spLocks noChangeArrowheads="1"/>
          </p:cNvSpPr>
          <p:nvPr/>
        </p:nvSpPr>
        <p:spPr bwMode="auto">
          <a:xfrm>
            <a:off x="285750" y="3214688"/>
            <a:ext cx="8715375" cy="3478212"/>
          </a:xfrm>
          <a:prstGeom prst="rect">
            <a:avLst/>
          </a:prstGeom>
          <a:noFill/>
          <a:ln w="9525">
            <a:noFill/>
            <a:miter lim="800000"/>
            <a:headEnd/>
            <a:tailEnd/>
          </a:ln>
        </p:spPr>
        <p:txBody>
          <a:bodyPr>
            <a:spAutoFit/>
          </a:bodyPr>
          <a:lstStyle/>
          <a:p>
            <a:pPr algn="just"/>
            <a:r>
              <a:rPr lang="es-CL" sz="2000">
                <a:latin typeface="Calibri" pitchFamily="34" charset="0"/>
              </a:rPr>
              <a:t>En la figura “a” existe un presión o diferencia de potencial con respecto a tierra, pero la persona esta aislada de tierra, por lo que posee el mismo potencial del deposito “a” (como lo pajaritos que se posan en las líneas eléctricas) .  Por lo que no hay diferencia de potencial entre el depósito y la persona, por lo que no se realiza trabajo por ende la carga no se  mueve y no circulara corriente por la persona.</a:t>
            </a:r>
          </a:p>
          <a:p>
            <a:pPr algn="just"/>
            <a:r>
              <a:rPr lang="es-CL" sz="2000">
                <a:latin typeface="Calibri" pitchFamily="34" charset="0"/>
              </a:rPr>
              <a:t>En la figura “b” la persona esta en contacto con la superficie de la tierra, por lo que esta sometida a la presión del estanque y si ella fuera como un tubo pasaría por ella el agua hasta llegar a tierra que es el potencial cero. En este caso existe diferencia de potencial, hay trabajo, la carga se mueve, circula corriente por la persona. La persona se electrocuta y puede hasta morir.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a:xfrm>
            <a:off x="457200" y="274638"/>
            <a:ext cx="8229600" cy="582612"/>
          </a:xfrm>
        </p:spPr>
        <p:txBody>
          <a:bodyPr/>
          <a:lstStyle/>
          <a:p>
            <a:r>
              <a:rPr lang="es-CL" sz="2800" smtClean="0"/>
              <a:t>Aplicación en Prevención de Riesgos</a:t>
            </a:r>
          </a:p>
        </p:txBody>
      </p:sp>
      <p:sp>
        <p:nvSpPr>
          <p:cNvPr id="3" name="2 Marcador de contenido"/>
          <p:cNvSpPr>
            <a:spLocks noGrp="1"/>
          </p:cNvSpPr>
          <p:nvPr>
            <p:ph idx="1"/>
          </p:nvPr>
        </p:nvSpPr>
        <p:spPr>
          <a:xfrm>
            <a:off x="457200" y="1143000"/>
            <a:ext cx="8229600" cy="5357813"/>
          </a:xfrm>
        </p:spPr>
        <p:txBody>
          <a:bodyPr rtlCol="0">
            <a:normAutofit fontScale="70000" lnSpcReduction="20000"/>
          </a:bodyPr>
          <a:lstStyle/>
          <a:p>
            <a:pPr algn="just" fontAlgn="auto">
              <a:spcAft>
                <a:spcPts val="0"/>
              </a:spcAft>
              <a:buFont typeface="Arial" pitchFamily="34" charset="0"/>
              <a:buChar char="•"/>
              <a:defRPr/>
            </a:pPr>
            <a:r>
              <a:rPr lang="es-CL" dirty="0" smtClean="0"/>
              <a:t>Mientras más alta sea la diferencia de potencial y menor la dificultad que ponga nuestra piel al paso de la corriente, mayor será el trabajo realizado en nuestro cuerpo, por lo tanto mayor será el daño ocasionado por la corriente eléctrica circulando por el organismo.</a:t>
            </a:r>
          </a:p>
          <a:p>
            <a:pPr algn="just" fontAlgn="auto">
              <a:spcAft>
                <a:spcPts val="0"/>
              </a:spcAft>
              <a:buFont typeface="Arial" pitchFamily="34" charset="0"/>
              <a:buChar char="•"/>
              <a:defRPr/>
            </a:pPr>
            <a:r>
              <a:rPr lang="es-CL" dirty="0" smtClean="0"/>
              <a:t>¿ Como podemos minimizar o evitar que  esto ocurra?.</a:t>
            </a:r>
          </a:p>
          <a:p>
            <a:pPr algn="just" fontAlgn="auto">
              <a:spcAft>
                <a:spcPts val="0"/>
              </a:spcAft>
              <a:buFont typeface="Arial" pitchFamily="34" charset="0"/>
              <a:buChar char="•"/>
              <a:defRPr/>
            </a:pPr>
            <a:r>
              <a:rPr lang="es-CL" dirty="0" smtClean="0"/>
              <a:t>La normativa eléctrica chilena NCH Elec 4/2003 establece voltaje (diferencia de potencial) de seguridad para locales secos y húmedos.</a:t>
            </a:r>
          </a:p>
          <a:p>
            <a:pPr algn="just" fontAlgn="auto">
              <a:spcAft>
                <a:spcPts val="0"/>
              </a:spcAft>
              <a:buFont typeface="Arial" pitchFamily="34" charset="0"/>
              <a:buChar char="•"/>
              <a:defRPr/>
            </a:pPr>
            <a:r>
              <a:rPr lang="es-CL" dirty="0" smtClean="0"/>
              <a:t>En ella se establece un valor de 42 o 24 volts. Con una diferencia de potencial baja, la carga no es capaz de moverse por nuestro cuerpo, por lo que no circulará corriente capaz de hacernos daño.</a:t>
            </a:r>
          </a:p>
          <a:p>
            <a:pPr algn="just" fontAlgn="auto">
              <a:spcAft>
                <a:spcPts val="0"/>
              </a:spcAft>
              <a:buFont typeface="Arial" pitchFamily="34" charset="0"/>
              <a:buChar char="•"/>
              <a:defRPr/>
            </a:pPr>
            <a:r>
              <a:rPr lang="es-CL" dirty="0" smtClean="0"/>
              <a:t>En los casos que no es posible reducir la diferencia de potencial, se usan unos dispositivos detectores de fugas de corriente, llamados protectores diferenciales, estos detectan las fugas e interrumpen el suministro eléctrico antes que la corriente cause efectos dañinos en el  cuerpo.</a:t>
            </a:r>
          </a:p>
          <a:p>
            <a:pPr fontAlgn="auto">
              <a:spcAft>
                <a:spcPts val="0"/>
              </a:spcAft>
              <a:buFont typeface="Arial" pitchFamily="34" charset="0"/>
              <a:buChar char="•"/>
              <a:defRPr/>
            </a:pPr>
            <a:endParaRPr lang="es-CL"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a:xfrm>
            <a:off x="457200" y="274638"/>
            <a:ext cx="8229600" cy="725487"/>
          </a:xfrm>
        </p:spPr>
        <p:txBody>
          <a:bodyPr/>
          <a:lstStyle/>
          <a:p>
            <a:r>
              <a:rPr lang="es-CL" sz="2800" smtClean="0"/>
              <a:t>Aplicación en Prevención de Riesgos</a:t>
            </a:r>
          </a:p>
        </p:txBody>
      </p:sp>
      <p:sp>
        <p:nvSpPr>
          <p:cNvPr id="3" name="2 Marcador de contenido"/>
          <p:cNvSpPr>
            <a:spLocks noGrp="1"/>
          </p:cNvSpPr>
          <p:nvPr>
            <p:ph idx="1"/>
          </p:nvPr>
        </p:nvSpPr>
        <p:spPr>
          <a:xfrm>
            <a:off x="457200" y="1357313"/>
            <a:ext cx="8229600" cy="4929187"/>
          </a:xfrm>
        </p:spPr>
        <p:txBody>
          <a:bodyPr rtlCol="0">
            <a:normAutofit fontScale="70000" lnSpcReduction="20000"/>
          </a:bodyPr>
          <a:lstStyle/>
          <a:p>
            <a:pPr algn="just" fontAlgn="auto">
              <a:spcAft>
                <a:spcPts val="0"/>
              </a:spcAft>
              <a:buFont typeface="Arial" pitchFamily="34" charset="0"/>
              <a:buChar char="•"/>
              <a:defRPr/>
            </a:pPr>
            <a:r>
              <a:rPr lang="es-CL" dirty="0" smtClean="0"/>
              <a:t>También se emplea la técnica de doble aislación, que consiste en “encerrar la diferencia de potencial” de modo que no entre en contacto con las personas.</a:t>
            </a:r>
          </a:p>
          <a:p>
            <a:pPr algn="just" fontAlgn="auto">
              <a:spcAft>
                <a:spcPts val="0"/>
              </a:spcAft>
              <a:buFont typeface="Arial" pitchFamily="34" charset="0"/>
              <a:buChar char="•"/>
              <a:defRPr/>
            </a:pPr>
            <a:r>
              <a:rPr lang="es-CL" dirty="0" smtClean="0"/>
              <a:t>Otra técnica es el empleo de “Conexiones Equipotenciales”, que consiste en unir mediante un conductor eléctrico, todas las partes metálicas de los equipos, que por accidente, puedan quedar sometidos a un potencial y que nosotros, al tocarlos, cerremos el circuito contactando ese potencial con tierra  y creando la diferencia de potencial que mueva la carga y haga circular la dañina corriente eléctrica por nuestro cuerpo.</a:t>
            </a:r>
          </a:p>
          <a:p>
            <a:pPr algn="just" fontAlgn="auto">
              <a:spcAft>
                <a:spcPts val="0"/>
              </a:spcAft>
              <a:buFont typeface="Arial" pitchFamily="34" charset="0"/>
              <a:buChar char="•"/>
              <a:defRPr/>
            </a:pPr>
            <a:r>
              <a:rPr lang="es-CL" dirty="0" smtClean="0"/>
              <a:t>El sistema más común para evitar que las partes metálicas de los equipos y maquinarias queden con potencial alto y que, con respecto a tierra, se cree una diferencia de potencial, es aterrizar las partes metálicas de los equipos. Esto consiste en darles potencial cero mediante un conductor de cobre de color verde el que se canaliza junto a los conductores que traen el potencial eléctrico o voltaje.</a:t>
            </a:r>
          </a:p>
          <a:p>
            <a:pPr fontAlgn="auto">
              <a:spcAft>
                <a:spcPts val="0"/>
              </a:spcAft>
              <a:buFont typeface="Arial" pitchFamily="34" charset="0"/>
              <a:buChar char="•"/>
              <a:defRPr/>
            </a:pPr>
            <a:endParaRPr lang="es-C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63" y="1428750"/>
            <a:ext cx="8229600" cy="4643438"/>
          </a:xfrm>
        </p:spPr>
        <p:txBody>
          <a:bodyPr rtlCol="0">
            <a:normAutofit fontScale="70000" lnSpcReduction="20000"/>
          </a:bodyPr>
          <a:lstStyle/>
          <a:p>
            <a:pPr algn="just" fontAlgn="auto">
              <a:spcAft>
                <a:spcPts val="0"/>
              </a:spcAft>
              <a:buFont typeface="Arial" pitchFamily="34" charset="0"/>
              <a:buChar char="•"/>
              <a:defRPr/>
            </a:pPr>
            <a:r>
              <a:rPr lang="es-CL" dirty="0" smtClean="0"/>
              <a:t>Este conductor,  como es de potencial cero, si un conductor con potencial alto lo toca se producirá un corto circuito. Este corto circuito hará operar unos sistemas de protección evitando que la parte metálica quede a una potencial elevado y que se establezca con respecto a tierra una diferencia de potencial.</a:t>
            </a:r>
          </a:p>
          <a:p>
            <a:pPr algn="just" fontAlgn="auto">
              <a:spcAft>
                <a:spcPts val="0"/>
              </a:spcAft>
              <a:buFont typeface="Arial" pitchFamily="34" charset="0"/>
              <a:buChar char="•"/>
              <a:defRPr/>
            </a:pPr>
            <a:r>
              <a:rPr lang="es-CL" dirty="0" smtClean="0"/>
              <a:t>Un sistema para evitar las diferencias de potenciales dañinas para el ser humano es el empleo de transformadores de aislación. En estos la diferencia de potencial peligrosa ingresa en a un lado del transformador que se llama primario, luego este induce líneas de fuerza en el otro lado, llamado secundario, creando una diferencia de potencial entre los conductores del secundario. Como la transmisión de energía se hace sin contacto físico entre la diferencia de potencial del primario y la del secundario. La diferencia de potencial del secundario solo se establece entre los conductores de este, por lo que la diferencia de potencial con respeto a tierra no existe.</a:t>
            </a:r>
            <a:endParaRPr lang="es-CL" dirty="0"/>
          </a:p>
        </p:txBody>
      </p:sp>
      <p:sp>
        <p:nvSpPr>
          <p:cNvPr id="28675" name="3 Rectángulo"/>
          <p:cNvSpPr>
            <a:spLocks noChangeArrowheads="1"/>
          </p:cNvSpPr>
          <p:nvPr/>
        </p:nvSpPr>
        <p:spPr bwMode="auto">
          <a:xfrm>
            <a:off x="1000125" y="428625"/>
            <a:ext cx="6953250" cy="523875"/>
          </a:xfrm>
          <a:prstGeom prst="rect">
            <a:avLst/>
          </a:prstGeom>
          <a:noFill/>
          <a:ln w="9525">
            <a:noFill/>
            <a:miter lim="800000"/>
            <a:headEnd/>
            <a:tailEnd/>
          </a:ln>
        </p:spPr>
        <p:txBody>
          <a:bodyPr>
            <a:spAutoFit/>
          </a:bodyPr>
          <a:lstStyle/>
          <a:p>
            <a:pPr algn="ctr"/>
            <a:r>
              <a:rPr lang="es-CL" sz="2800">
                <a:latin typeface="Calibri" pitchFamily="34" charset="0"/>
              </a:rPr>
              <a:t>Aplicación en Prevención de Riesgos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14438" y="1643063"/>
            <a:ext cx="6643687" cy="1827212"/>
          </a:xfrm>
        </p:spPr>
        <p:txBody>
          <a:bodyPr rtlCol="0">
            <a:normAutofit fontScale="90000"/>
          </a:bodyPr>
          <a:lstStyle/>
          <a:p>
            <a:pPr fontAlgn="auto">
              <a:spcAft>
                <a:spcPts val="0"/>
              </a:spcAft>
              <a:defRPr/>
            </a:pPr>
            <a:r>
              <a:rPr lang="es-ES" dirty="0" smtClean="0"/>
              <a:t>Trabajo eléctrico</a:t>
            </a:r>
            <a:br>
              <a:rPr lang="es-ES" dirty="0" smtClean="0"/>
            </a:br>
            <a:r>
              <a:rPr lang="es-ES" dirty="0"/>
              <a:t>y</a:t>
            </a:r>
            <a:r>
              <a:rPr lang="es-ES" dirty="0" smtClean="0"/>
              <a:t/>
            </a:r>
            <a:br>
              <a:rPr lang="es-ES" dirty="0" smtClean="0"/>
            </a:br>
            <a:r>
              <a:rPr lang="es-ES" dirty="0" smtClean="0"/>
              <a:t> Diferencia de Potencial</a:t>
            </a:r>
            <a:endParaRPr lang="es-C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857356" y="1571612"/>
            <a:ext cx="5357850" cy="2519363"/>
          </a:xfrm>
        </p:spPr>
        <p:txBody>
          <a:bodyPr>
            <a:normAutofit/>
          </a:bodyPr>
          <a:lstStyle/>
          <a:p>
            <a:r>
              <a:rPr lang="es-ES" sz="4000" dirty="0">
                <a:solidFill>
                  <a:srgbClr val="000000"/>
                </a:solidFill>
                <a:effectLst>
                  <a:outerShdw blurRad="38100" dist="38100" dir="2700000" algn="tl">
                    <a:srgbClr val="FFFFFF"/>
                  </a:outerShdw>
                </a:effectLst>
              </a:rPr>
              <a:t>LAS LENTES</a:t>
            </a:r>
            <a:br>
              <a:rPr lang="es-ES" sz="4000" dirty="0">
                <a:solidFill>
                  <a:srgbClr val="000000"/>
                </a:solidFill>
                <a:effectLst>
                  <a:outerShdw blurRad="38100" dist="38100" dir="2700000" algn="tl">
                    <a:srgbClr val="FFFFFF"/>
                  </a:outerShdw>
                </a:effectLst>
              </a:rPr>
            </a:br>
            <a:r>
              <a:rPr lang="es-ES" sz="4000" dirty="0">
                <a:solidFill>
                  <a:srgbClr val="000000"/>
                </a:solidFill>
                <a:effectLst>
                  <a:outerShdw blurRad="38100" dist="38100" dir="2700000" algn="tl">
                    <a:srgbClr val="FFFFFF"/>
                  </a:outerShdw>
                </a:effectLst>
              </a:rPr>
              <a:t>Conceptos-Física</a:t>
            </a:r>
            <a:r>
              <a:rPr lang="es-ES" sz="4000" dirty="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571472" y="1142984"/>
            <a:ext cx="8229600" cy="3143272"/>
          </a:xfrm>
        </p:spPr>
        <p:txBody>
          <a:bodyPr/>
          <a:lstStyle/>
          <a:p>
            <a:pPr algn="just"/>
            <a:r>
              <a:rPr lang="es-ES" sz="3600" dirty="0">
                <a:solidFill>
                  <a:srgbClr val="000000"/>
                </a:solidFill>
                <a:effectLst>
                  <a:outerShdw blurRad="38100" dist="38100" dir="2700000" algn="tl">
                    <a:srgbClr val="FFFFFF"/>
                  </a:outerShdw>
                </a:effectLst>
              </a:rPr>
              <a:t>Por definición, una lente es un “medio” transparente, de vidrio, de cristal, etc., generalmente de contorno circular, limitado por caras curvas o, por una plana y otra curva.</a:t>
            </a:r>
            <a:r>
              <a:rPr lang="es-ES"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642910" y="1571612"/>
            <a:ext cx="8229600" cy="3214710"/>
          </a:xfrm>
        </p:spPr>
        <p:txBody>
          <a:bodyPr/>
          <a:lstStyle/>
          <a:p>
            <a:pPr algn="just"/>
            <a:r>
              <a:rPr lang="es-ES" sz="4000" dirty="0">
                <a:solidFill>
                  <a:srgbClr val="000000"/>
                </a:solidFill>
                <a:effectLst>
                  <a:outerShdw blurRad="38100" dist="38100" dir="2700000" algn="tl">
                    <a:srgbClr val="FFFFFF"/>
                  </a:outerShdw>
                </a:effectLst>
              </a:rPr>
              <a:t>Las caras curvas de una lente, pueden ser esféricas, cilíndricas,</a:t>
            </a:r>
          </a:p>
          <a:p>
            <a:pPr algn="just">
              <a:buFont typeface="Wingdings" pitchFamily="2" charset="2"/>
              <a:buNone/>
            </a:pPr>
            <a:r>
              <a:rPr lang="es-ES" sz="4000" dirty="0">
                <a:solidFill>
                  <a:srgbClr val="000000"/>
                </a:solidFill>
                <a:effectLst>
                  <a:outerShdw blurRad="38100" dist="38100" dir="2700000" algn="tl">
                    <a:srgbClr val="FFFFFF"/>
                  </a:outerShdw>
                </a:effectLst>
              </a:rPr>
              <a:t>  Parabólicas,  analizaremos aquellas lentes que tienen caras esféricas.</a:t>
            </a:r>
          </a:p>
          <a:p>
            <a:pPr algn="just">
              <a:buFont typeface="Wingdings" pitchFamily="2" charset="2"/>
              <a:buNone/>
            </a:pPr>
            <a:endParaRPr lang="es-ES" sz="3600" dirty="0">
              <a:solidFill>
                <a:srgbClr val="000000"/>
              </a:solidFill>
              <a:effectLst>
                <a:outerShdw blurRad="38100" dist="38100" dir="2700000" algn="tl">
                  <a:srgbClr val="FFFFFF"/>
                </a:outerShdw>
              </a:effectLst>
            </a:endParaRPr>
          </a:p>
          <a:p>
            <a:pPr algn="just">
              <a:buFont typeface="Wingdings" pitchFamily="2" charset="2"/>
              <a:buNone/>
            </a:pPr>
            <a:endParaRPr lang="es-ES" dirty="0"/>
          </a:p>
          <a:p>
            <a:pPr algn="just">
              <a:buFont typeface="Wingdings" pitchFamily="2" charset="2"/>
              <a:buNone/>
            </a:pPr>
            <a:endParaRPr lang="es-E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323850" y="692150"/>
            <a:ext cx="8569325" cy="5832475"/>
          </a:xfrm>
        </p:spPr>
        <p:txBody>
          <a:bodyPr/>
          <a:lstStyle/>
          <a:p>
            <a:pPr>
              <a:buFont typeface="Wingdings" pitchFamily="2" charset="2"/>
              <a:buNone/>
            </a:pPr>
            <a:r>
              <a:rPr lang="es-ES" sz="2000" dirty="0"/>
              <a:t>		</a:t>
            </a:r>
            <a:r>
              <a:rPr lang="es-ES" sz="2800" dirty="0">
                <a:solidFill>
                  <a:srgbClr val="000000"/>
                </a:solidFill>
                <a:effectLst>
                  <a:outerShdw blurRad="38100" dist="38100" dir="2700000" algn="tl">
                    <a:srgbClr val="FFFFFF"/>
                  </a:outerShdw>
                </a:effectLst>
              </a:rPr>
              <a:t>Si partimos de la base que la superficie esférica que limita una lente puede ser convexa o cóncava e, incluso, una de las caras puede ser plana, podemos clasificar las lentes de la siguiente manera:</a:t>
            </a:r>
          </a:p>
          <a:p>
            <a:r>
              <a:rPr lang="es-ES" sz="2800" dirty="0">
                <a:solidFill>
                  <a:srgbClr val="000000"/>
                </a:solidFill>
                <a:effectLst>
                  <a:outerShdw blurRad="38100" dist="38100" dir="2700000" algn="tl">
                    <a:srgbClr val="FFFFFF"/>
                  </a:outerShdw>
                </a:effectLst>
              </a:rPr>
              <a:t> biconvexa. </a:t>
            </a:r>
          </a:p>
          <a:p>
            <a:r>
              <a:rPr lang="es-ES" sz="2800" dirty="0">
                <a:solidFill>
                  <a:srgbClr val="000000"/>
                </a:solidFill>
                <a:effectLst>
                  <a:outerShdw blurRad="38100" dist="38100" dir="2700000" algn="tl">
                    <a:srgbClr val="FFFFFF"/>
                  </a:outerShdw>
                </a:effectLst>
              </a:rPr>
              <a:t> plana convexa.</a:t>
            </a:r>
          </a:p>
          <a:p>
            <a:r>
              <a:rPr lang="es-ES" sz="2800" dirty="0">
                <a:solidFill>
                  <a:srgbClr val="000000"/>
                </a:solidFill>
                <a:effectLst>
                  <a:outerShdw blurRad="38100" dist="38100" dir="2700000" algn="tl">
                    <a:srgbClr val="FFFFFF"/>
                  </a:outerShdw>
                </a:effectLst>
              </a:rPr>
              <a:t> menisco convergente.</a:t>
            </a:r>
          </a:p>
          <a:p>
            <a:r>
              <a:rPr lang="es-ES" sz="2800" dirty="0">
                <a:solidFill>
                  <a:srgbClr val="000000"/>
                </a:solidFill>
                <a:effectLst>
                  <a:outerShdw blurRad="38100" dist="38100" dir="2700000" algn="tl">
                    <a:srgbClr val="FFFFFF"/>
                  </a:outerShdw>
                </a:effectLst>
              </a:rPr>
              <a:t> bicóncava. </a:t>
            </a:r>
          </a:p>
          <a:p>
            <a:r>
              <a:rPr lang="es-ES" sz="2800" dirty="0">
                <a:solidFill>
                  <a:srgbClr val="000000"/>
                </a:solidFill>
                <a:effectLst>
                  <a:outerShdw blurRad="38100" dist="38100" dir="2700000" algn="tl">
                    <a:srgbClr val="FFFFFF"/>
                  </a:outerShdw>
                </a:effectLst>
              </a:rPr>
              <a:t> plana cóncava. </a:t>
            </a:r>
          </a:p>
          <a:p>
            <a:r>
              <a:rPr lang="es-ES" sz="2800" dirty="0">
                <a:solidFill>
                  <a:srgbClr val="000000"/>
                </a:solidFill>
                <a:effectLst>
                  <a:outerShdw blurRad="38100" dist="38100" dir="2700000" algn="tl">
                    <a:srgbClr val="FFFFFF"/>
                  </a:outerShdw>
                </a:effectLst>
              </a:rPr>
              <a:t> menisco divergente.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571472" y="928670"/>
            <a:ext cx="8229600" cy="5383228"/>
          </a:xfrm>
        </p:spPr>
        <p:txBody>
          <a:bodyPr/>
          <a:lstStyle/>
          <a:p>
            <a:pPr algn="ctr">
              <a:lnSpc>
                <a:spcPct val="80000"/>
              </a:lnSpc>
              <a:buFont typeface="Wingdings" pitchFamily="2" charset="2"/>
              <a:buNone/>
            </a:pPr>
            <a:r>
              <a:rPr lang="es-ES" sz="2800" u="sng" dirty="0"/>
              <a:t>LENTES CONVERGENTES:</a:t>
            </a:r>
          </a:p>
          <a:p>
            <a:pPr algn="just">
              <a:lnSpc>
                <a:spcPct val="80000"/>
              </a:lnSpc>
              <a:buFont typeface="Wingdings" pitchFamily="2" charset="2"/>
              <a:buNone/>
            </a:pPr>
            <a:endParaRPr lang="es-ES" sz="2800" u="sng" dirty="0">
              <a:solidFill>
                <a:srgbClr val="000000"/>
              </a:solidFill>
              <a:effectLst>
                <a:outerShdw blurRad="38100" dist="38100" dir="2700000" algn="tl">
                  <a:srgbClr val="FFFFFF"/>
                </a:outerShdw>
              </a:effectLst>
            </a:endParaRPr>
          </a:p>
          <a:p>
            <a:pPr algn="just">
              <a:lnSpc>
                <a:spcPct val="80000"/>
              </a:lnSpc>
            </a:pPr>
            <a:r>
              <a:rPr lang="es-ES" sz="2800" dirty="0">
                <a:solidFill>
                  <a:srgbClr val="000000"/>
                </a:solidFill>
                <a:effectLst>
                  <a:outerShdw blurRad="38100" dist="38100" dir="2700000" algn="tl">
                    <a:srgbClr val="FFFFFF"/>
                  </a:outerShdw>
                </a:effectLst>
              </a:rPr>
              <a:t>Estas lentes reciben este nombre porque al ser atravesadas por un haz de rayos paralelos los hacen “converger” en un punto determinado y dan una imagen “real”, excepto el caso en que el objeto se encuentre entre el foco y la lente.</a:t>
            </a:r>
          </a:p>
          <a:p>
            <a:pPr algn="just">
              <a:lnSpc>
                <a:spcPct val="80000"/>
              </a:lnSpc>
            </a:pPr>
            <a:r>
              <a:rPr lang="es-ES" sz="2800" dirty="0">
                <a:solidFill>
                  <a:srgbClr val="000000"/>
                </a:solidFill>
                <a:effectLst>
                  <a:outerShdw blurRad="38100" dist="38100" dir="2700000" algn="tl">
                    <a:srgbClr val="FFFFFF"/>
                  </a:outerShdw>
                </a:effectLst>
              </a:rPr>
              <a:t>La imagen aumentada de un objeto que se ve utilizando una lente corriente de aumento es siempre “virtual”, porque el objeto esta ubicado detrás de la lente y de su foco, no obstante ello nosotros podemos verlo gracias a que el cristalino de nuestro ojo la convierte en imagen “real” en nuestra retina.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500034" y="1000108"/>
            <a:ext cx="8229600" cy="4857784"/>
          </a:xfrm>
        </p:spPr>
        <p:txBody>
          <a:bodyPr/>
          <a:lstStyle/>
          <a:p>
            <a:pPr algn="just">
              <a:lnSpc>
                <a:spcPct val="90000"/>
              </a:lnSpc>
              <a:buFont typeface="Wingdings" pitchFamily="2" charset="2"/>
              <a:buNone/>
            </a:pPr>
            <a:r>
              <a:rPr lang="es-ES" sz="2400" dirty="0"/>
              <a:t>    </a:t>
            </a:r>
            <a:r>
              <a:rPr lang="es-ES" sz="2400" u="sng" dirty="0"/>
              <a:t>En toda lente convergente concurren los siguientes </a:t>
            </a:r>
            <a:r>
              <a:rPr lang="es-ES" sz="2400" u="sng" dirty="0" smtClean="0"/>
              <a:t>elementos</a:t>
            </a:r>
            <a:endParaRPr lang="es-ES" sz="2400" u="sng" dirty="0"/>
          </a:p>
          <a:p>
            <a:pPr algn="just">
              <a:lnSpc>
                <a:spcPct val="90000"/>
              </a:lnSpc>
              <a:buFont typeface="Wingdings" pitchFamily="2" charset="2"/>
              <a:buNone/>
            </a:pPr>
            <a:endParaRPr lang="es-ES" sz="2400" u="sng" dirty="0"/>
          </a:p>
          <a:p>
            <a:pPr algn="just">
              <a:lnSpc>
                <a:spcPct val="90000"/>
              </a:lnSpc>
            </a:pPr>
            <a:r>
              <a:rPr lang="es-ES" sz="2400" dirty="0">
                <a:solidFill>
                  <a:srgbClr val="000000"/>
                </a:solidFill>
                <a:effectLst>
                  <a:outerShdw blurRad="38100" dist="38100" dir="2700000" algn="tl">
                    <a:srgbClr val="FFFFFF"/>
                  </a:outerShdw>
                </a:effectLst>
              </a:rPr>
              <a:t>Eje principal: Es la recta que une los centros de las superficies esféricas a las cuales pertenecen las caras de la lente.</a:t>
            </a:r>
          </a:p>
          <a:p>
            <a:pPr algn="just">
              <a:lnSpc>
                <a:spcPct val="90000"/>
              </a:lnSpc>
            </a:pPr>
            <a:r>
              <a:rPr lang="es-ES" sz="2400" dirty="0">
                <a:solidFill>
                  <a:srgbClr val="000000"/>
                </a:solidFill>
                <a:effectLst>
                  <a:outerShdw blurRad="38100" dist="38100" dir="2700000" algn="tl">
                    <a:srgbClr val="FFFFFF"/>
                  </a:outerShdw>
                </a:effectLst>
              </a:rPr>
              <a:t>Centro óptico: Es un punto perteneciente al eje principal y que tiene como propiedad que todo rayo de luz que pasa por el no se desvía al atravesar la lente.</a:t>
            </a:r>
          </a:p>
          <a:p>
            <a:pPr algn="just">
              <a:lnSpc>
                <a:spcPct val="90000"/>
              </a:lnSpc>
            </a:pPr>
            <a:r>
              <a:rPr lang="es-ES" sz="2400" dirty="0">
                <a:solidFill>
                  <a:srgbClr val="000000"/>
                </a:solidFill>
                <a:effectLst>
                  <a:outerShdw blurRad="38100" dist="38100" dir="2700000" algn="tl">
                    <a:srgbClr val="FFFFFF"/>
                  </a:outerShdw>
                </a:effectLst>
              </a:rPr>
              <a:t>Eje secundario: Es toda recta que pasa por el centro óptico, siendo distinta del eje principal.</a:t>
            </a:r>
          </a:p>
          <a:p>
            <a:pPr algn="just">
              <a:lnSpc>
                <a:spcPct val="90000"/>
              </a:lnSpc>
            </a:pPr>
            <a:r>
              <a:rPr lang="es-ES" sz="2400" dirty="0">
                <a:solidFill>
                  <a:srgbClr val="000000"/>
                </a:solidFill>
                <a:effectLst>
                  <a:outerShdw blurRad="38100" dist="38100" dir="2700000" algn="tl">
                    <a:srgbClr val="FFFFFF"/>
                  </a:outerShdw>
                </a:effectLst>
              </a:rPr>
              <a:t>Foco principal: Es el punto, perteneciente al eje principal, por donde pasan todos los rayos refractados que inciden en la lente en forma paralela al eje principal.</a:t>
            </a:r>
          </a:p>
          <a:p>
            <a:pPr algn="just">
              <a:lnSpc>
                <a:spcPct val="90000"/>
              </a:lnSpc>
            </a:pPr>
            <a:endParaRPr lang="es-E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571472" y="1142984"/>
            <a:ext cx="8229600" cy="4668848"/>
          </a:xfrm>
        </p:spPr>
        <p:txBody>
          <a:bodyPr/>
          <a:lstStyle/>
          <a:p>
            <a:pPr algn="just">
              <a:lnSpc>
                <a:spcPct val="90000"/>
              </a:lnSpc>
              <a:buFont typeface="Wingdings" pitchFamily="2" charset="2"/>
              <a:buNone/>
            </a:pPr>
            <a:r>
              <a:rPr lang="es-ES" sz="2400" dirty="0">
                <a:solidFill>
                  <a:srgbClr val="000000"/>
                </a:solidFill>
                <a:effectLst>
                  <a:outerShdw blurRad="38100" dist="38100" dir="2700000" algn="tl">
                    <a:srgbClr val="FFFFFF"/>
                  </a:outerShdw>
                </a:effectLst>
              </a:rPr>
              <a:t>   Teniendo en cuenta que toda lente es transparente, se concluye que los rayos de luz pueden incidir sobre ella por cualquiera de las dos caras y, entonces, resulta que toda lente tiene dos focos principales. Uno de ellos es el “foco objeto” y el otro el “foco imagen” de acuerdo al paso, por ellos, de rayos incidentes o refractados, respectivamente.</a:t>
            </a:r>
          </a:p>
          <a:p>
            <a:pPr algn="just">
              <a:lnSpc>
                <a:spcPct val="90000"/>
              </a:lnSpc>
            </a:pPr>
            <a:r>
              <a:rPr lang="es-ES" sz="2400" dirty="0">
                <a:solidFill>
                  <a:srgbClr val="000000"/>
                </a:solidFill>
                <a:effectLst>
                  <a:outerShdw blurRad="38100" dist="38100" dir="2700000" algn="tl">
                    <a:srgbClr val="FFFFFF"/>
                  </a:outerShdw>
                </a:effectLst>
              </a:rPr>
              <a:t>Para toda lente convergente se cumple que ambos focos son reales.</a:t>
            </a:r>
          </a:p>
          <a:p>
            <a:pPr algn="just">
              <a:lnSpc>
                <a:spcPct val="90000"/>
              </a:lnSpc>
            </a:pPr>
            <a:r>
              <a:rPr lang="es-ES" sz="2400" dirty="0">
                <a:solidFill>
                  <a:srgbClr val="000000"/>
                </a:solidFill>
                <a:effectLst>
                  <a:outerShdw blurRad="38100" dist="38100" dir="2700000" algn="tl">
                    <a:srgbClr val="FFFFFF"/>
                  </a:outerShdw>
                </a:effectLst>
              </a:rPr>
              <a:t>Plano principal: Es el plano perpendicular al eje principal que pasa por el centro óptico.</a:t>
            </a:r>
          </a:p>
          <a:p>
            <a:pPr algn="just">
              <a:lnSpc>
                <a:spcPct val="90000"/>
              </a:lnSpc>
            </a:pPr>
            <a:r>
              <a:rPr lang="es-ES" sz="2400" dirty="0">
                <a:solidFill>
                  <a:srgbClr val="000000"/>
                </a:solidFill>
                <a:effectLst>
                  <a:outerShdw blurRad="38100" dist="38100" dir="2700000" algn="tl">
                    <a:srgbClr val="FFFFFF"/>
                  </a:outerShdw>
                </a:effectLst>
              </a:rPr>
              <a:t>Planos focales: Son planos, también perpendiculares al eje principal pero que pasan por cada uno de los focos de la lente</a:t>
            </a:r>
          </a:p>
          <a:p>
            <a:pPr algn="just">
              <a:lnSpc>
                <a:spcPct val="90000"/>
              </a:lnSpc>
            </a:pPr>
            <a:endParaRPr lang="es-ES" sz="2400" dirty="0">
              <a:solidFill>
                <a:srgbClr val="000000"/>
              </a:solidFill>
              <a:effectLst>
                <a:outerShdw blurRad="38100" dist="38100" dir="2700000" algn="tl">
                  <a:srgbClr val="FFFFFF"/>
                </a:outerShdw>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549275"/>
            <a:ext cx="8229600" cy="4879989"/>
          </a:xfrm>
        </p:spPr>
        <p:txBody>
          <a:bodyPr/>
          <a:lstStyle/>
          <a:p>
            <a:pPr algn="just">
              <a:lnSpc>
                <a:spcPct val="80000"/>
              </a:lnSpc>
              <a:buFont typeface="Wingdings" pitchFamily="2" charset="2"/>
              <a:buNone/>
            </a:pPr>
            <a:r>
              <a:rPr lang="es-ES" sz="2000" dirty="0"/>
              <a:t>   		</a:t>
            </a:r>
            <a:r>
              <a:rPr lang="es-ES" sz="2400" dirty="0">
                <a:solidFill>
                  <a:srgbClr val="000000"/>
                </a:solidFill>
                <a:effectLst>
                  <a:outerShdw blurRad="38100" dist="38100" dir="2700000" algn="tl">
                    <a:srgbClr val="FFFFFF"/>
                  </a:outerShdw>
                </a:effectLst>
              </a:rPr>
              <a:t>En cuanto al aspecto, a simple vista, que presenta una lente convergente es de notar la diferencia de espesor entre el centro y los bordes, siendo el mayor el del centro.</a:t>
            </a:r>
          </a:p>
          <a:p>
            <a:pPr algn="just">
              <a:lnSpc>
                <a:spcPct val="80000"/>
              </a:lnSpc>
            </a:pPr>
            <a:r>
              <a:rPr lang="es-ES" sz="2400" dirty="0">
                <a:solidFill>
                  <a:srgbClr val="000000"/>
                </a:solidFill>
                <a:effectLst>
                  <a:outerShdw blurRad="38100" dist="38100" dir="2700000" algn="tl">
                    <a:srgbClr val="FFFFFF"/>
                  </a:outerShdw>
                </a:effectLst>
              </a:rPr>
              <a:t>Trayectoria de los rayos de luz en una lente convergente:</a:t>
            </a:r>
          </a:p>
          <a:p>
            <a:pPr algn="just">
              <a:lnSpc>
                <a:spcPct val="80000"/>
              </a:lnSpc>
            </a:pPr>
            <a:r>
              <a:rPr lang="es-ES" sz="2400" dirty="0">
                <a:solidFill>
                  <a:srgbClr val="000000"/>
                </a:solidFill>
                <a:effectLst>
                  <a:outerShdw blurRad="38100" dist="38100" dir="2700000" algn="tl">
                    <a:srgbClr val="FFFFFF"/>
                  </a:outerShdw>
                </a:effectLst>
              </a:rPr>
              <a:t>1°) Todos los rayos que sean paralelos al eje principal se refractan pasando por el foco imagen. La distancia entre la lente y el foco es la llamada distancia focal.</a:t>
            </a:r>
          </a:p>
          <a:p>
            <a:pPr algn="just">
              <a:lnSpc>
                <a:spcPct val="80000"/>
              </a:lnSpc>
            </a:pPr>
            <a:r>
              <a:rPr lang="es-ES" sz="2400" dirty="0">
                <a:solidFill>
                  <a:srgbClr val="000000"/>
                </a:solidFill>
                <a:effectLst>
                  <a:outerShdw blurRad="38100" dist="38100" dir="2700000" algn="tl">
                    <a:srgbClr val="FFFFFF"/>
                  </a:outerShdw>
                </a:effectLst>
              </a:rPr>
              <a:t>2°) Cualquier rayo que pase por el foco objeto, al atravesar la lente refracta paralelamente al eje principal.</a:t>
            </a:r>
          </a:p>
          <a:p>
            <a:pPr algn="just">
              <a:lnSpc>
                <a:spcPct val="80000"/>
              </a:lnSpc>
            </a:pPr>
            <a:r>
              <a:rPr lang="es-ES" sz="2400" dirty="0">
                <a:solidFill>
                  <a:srgbClr val="000000"/>
                </a:solidFill>
                <a:effectLst>
                  <a:outerShdw blurRad="38100" dist="38100" dir="2700000" algn="tl">
                    <a:srgbClr val="FFFFFF"/>
                  </a:outerShdw>
                </a:effectLst>
              </a:rPr>
              <a:t>3°) Los rayos de luz que pasan por el centro óptico, al atravesar la lente, no se desvían. </a:t>
            </a:r>
          </a:p>
          <a:p>
            <a:pPr algn="just">
              <a:lnSpc>
                <a:spcPct val="80000"/>
              </a:lnSpc>
            </a:pPr>
            <a:r>
              <a:rPr lang="es-ES" sz="2400" dirty="0">
                <a:solidFill>
                  <a:srgbClr val="000000"/>
                </a:solidFill>
                <a:effectLst>
                  <a:outerShdw blurRad="38100" dist="38100" dir="2700000" algn="tl">
                    <a:srgbClr val="FFFFFF"/>
                  </a:outerShdw>
                </a:effectLst>
              </a:rPr>
              <a:t>Las imágenes que se forman cuando la luz atraviesa una lente,</a:t>
            </a:r>
          </a:p>
          <a:p>
            <a:pPr algn="just">
              <a:lnSpc>
                <a:spcPct val="80000"/>
              </a:lnSpc>
            </a:pPr>
            <a:r>
              <a:rPr lang="es-ES" sz="2400" dirty="0">
                <a:solidFill>
                  <a:srgbClr val="000000"/>
                </a:solidFill>
                <a:effectLst>
                  <a:outerShdw blurRad="38100" dist="38100" dir="2700000" algn="tl">
                    <a:srgbClr val="FFFFFF"/>
                  </a:outerShdw>
                </a:effectLst>
              </a:rPr>
              <a:t>Pueden clasificarse en</a:t>
            </a:r>
            <a:r>
              <a:rPr lang="es-ES" sz="2400" u="sng" dirty="0">
                <a:solidFill>
                  <a:srgbClr val="000000"/>
                </a:solidFill>
                <a:effectLst>
                  <a:outerShdw blurRad="38100" dist="38100" dir="2700000" algn="tl">
                    <a:srgbClr val="FFFFFF"/>
                  </a:outerShdw>
                </a:effectLst>
              </a:rPr>
              <a:t>: (a) imágenes reales; (b) imágenes virtuales.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908051"/>
            <a:ext cx="8229600" cy="4449776"/>
          </a:xfrm>
        </p:spPr>
        <p:txBody>
          <a:bodyPr/>
          <a:lstStyle/>
          <a:p>
            <a:pPr algn="just">
              <a:lnSpc>
                <a:spcPct val="90000"/>
              </a:lnSpc>
            </a:pPr>
            <a:r>
              <a:rPr lang="es-ES" dirty="0">
                <a:solidFill>
                  <a:srgbClr val="000000"/>
                </a:solidFill>
                <a:effectLst>
                  <a:outerShdw blurRad="38100" dist="38100" dir="2700000" algn="tl">
                    <a:srgbClr val="FFFFFF"/>
                  </a:outerShdw>
                </a:effectLst>
              </a:rPr>
              <a:t>Las </a:t>
            </a:r>
            <a:r>
              <a:rPr lang="es-ES" u="sng" dirty="0">
                <a:solidFill>
                  <a:srgbClr val="000000"/>
                </a:solidFill>
                <a:effectLst>
                  <a:outerShdw blurRad="38100" dist="38100" dir="2700000" algn="tl">
                    <a:srgbClr val="FFFFFF"/>
                  </a:outerShdw>
                </a:effectLst>
              </a:rPr>
              <a:t>“reales”</a:t>
            </a:r>
            <a:r>
              <a:rPr lang="es-ES" dirty="0">
                <a:solidFill>
                  <a:srgbClr val="000000"/>
                </a:solidFill>
                <a:effectLst>
                  <a:outerShdw blurRad="38100" dist="38100" dir="2700000" algn="tl">
                    <a:srgbClr val="FFFFFF"/>
                  </a:outerShdw>
                </a:effectLst>
              </a:rPr>
              <a:t> son aquellas imágenes que pueden ser recibidas en una pantalla ubicada de manera tal que la lente quede entre el objeto y dicha pantalla. Estas imágenes “reales” aparecen en la pantalla en forma invertida.</a:t>
            </a:r>
          </a:p>
          <a:p>
            <a:pPr algn="just">
              <a:lnSpc>
                <a:spcPct val="90000"/>
              </a:lnSpc>
            </a:pPr>
            <a:r>
              <a:rPr lang="es-ES" dirty="0">
                <a:solidFill>
                  <a:srgbClr val="000000"/>
                </a:solidFill>
                <a:effectLst>
                  <a:outerShdw blurRad="38100" dist="38100" dir="2700000" algn="tl">
                    <a:srgbClr val="FFFFFF"/>
                  </a:outerShdw>
                </a:effectLst>
              </a:rPr>
              <a:t>Las </a:t>
            </a:r>
            <a:r>
              <a:rPr lang="es-ES" u="sng" dirty="0">
                <a:solidFill>
                  <a:srgbClr val="000000"/>
                </a:solidFill>
                <a:effectLst>
                  <a:outerShdw blurRad="38100" dist="38100" dir="2700000" algn="tl">
                    <a:srgbClr val="FFFFFF"/>
                  </a:outerShdw>
                </a:effectLst>
              </a:rPr>
              <a:t>“virtuales”</a:t>
            </a:r>
            <a:r>
              <a:rPr lang="es-ES" dirty="0">
                <a:solidFill>
                  <a:srgbClr val="000000"/>
                </a:solidFill>
                <a:effectLst>
                  <a:outerShdw blurRad="38100" dist="38100" dir="2700000" algn="tl">
                    <a:srgbClr val="FFFFFF"/>
                  </a:outerShdw>
                </a:effectLst>
              </a:rPr>
              <a:t> no pueden ser recibidas sobre una pantalla porque se forman con la prolongación de los rayos refractados.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571472" y="915988"/>
            <a:ext cx="8229600" cy="4727590"/>
          </a:xfrm>
        </p:spPr>
        <p:txBody>
          <a:bodyPr/>
          <a:lstStyle/>
          <a:p>
            <a:pPr algn="ctr">
              <a:buFont typeface="Wingdings" pitchFamily="2" charset="2"/>
              <a:buNone/>
            </a:pPr>
            <a:r>
              <a:rPr lang="es-ES" sz="2800" dirty="0">
                <a:solidFill>
                  <a:srgbClr val="000000"/>
                </a:solidFill>
                <a:effectLst>
                  <a:outerShdw blurRad="38100" dist="38100" dir="2700000" algn="tl">
                    <a:srgbClr val="FFFFFF"/>
                  </a:outerShdw>
                </a:effectLst>
              </a:rPr>
              <a:t> “</a:t>
            </a:r>
            <a:r>
              <a:rPr lang="es-ES" sz="2800" u="sng" dirty="0">
                <a:solidFill>
                  <a:srgbClr val="000000"/>
                </a:solidFill>
                <a:effectLst>
                  <a:outerShdw blurRad="38100" dist="38100" dir="2700000" algn="tl">
                    <a:srgbClr val="FFFFFF"/>
                  </a:outerShdw>
                </a:effectLst>
              </a:rPr>
              <a:t>Fuerza” o “Potencia” de una lente </a:t>
            </a:r>
            <a:r>
              <a:rPr lang="es-ES" sz="2800" u="sng" dirty="0" smtClean="0">
                <a:solidFill>
                  <a:srgbClr val="000000"/>
                </a:solidFill>
                <a:effectLst>
                  <a:outerShdw blurRad="38100" dist="38100" dir="2700000" algn="tl">
                    <a:srgbClr val="FFFFFF"/>
                  </a:outerShdw>
                </a:effectLst>
              </a:rPr>
              <a:t>convergente</a:t>
            </a:r>
          </a:p>
          <a:p>
            <a:pPr algn="ctr">
              <a:buFont typeface="Wingdings" pitchFamily="2" charset="2"/>
              <a:buNone/>
            </a:pPr>
            <a:endParaRPr lang="es-ES" sz="2800" u="sng" dirty="0">
              <a:solidFill>
                <a:srgbClr val="000000"/>
              </a:solidFill>
              <a:effectLst>
                <a:outerShdw blurRad="38100" dist="38100" dir="2700000" algn="tl">
                  <a:srgbClr val="FFFFFF"/>
                </a:outerShdw>
              </a:effectLst>
            </a:endParaRPr>
          </a:p>
          <a:p>
            <a:pPr algn="just"/>
            <a:r>
              <a:rPr lang="es-ES" sz="2800" dirty="0">
                <a:solidFill>
                  <a:srgbClr val="000000"/>
                </a:solidFill>
                <a:effectLst>
                  <a:outerShdw blurRad="38100" dist="38100" dir="2700000" algn="tl">
                    <a:srgbClr val="FFFFFF"/>
                  </a:outerShdw>
                </a:effectLst>
              </a:rPr>
              <a:t>La potencia de una lente convergente es inversamente proporcional a su distancia focal. Esto, simplemente, significa que una lente es más potente cuanto menor es su distancia focal y, se ha establecido -por convención- que a una distancia focal de 1 metro se le asigna una potencia de 1 “dioptría” (unidad utilizada internacionalmente para determinar la potencia de una lente).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a:xfrm>
            <a:off x="500063" y="285750"/>
            <a:ext cx="8229600" cy="571500"/>
          </a:xfrm>
        </p:spPr>
        <p:txBody>
          <a:bodyPr/>
          <a:lstStyle/>
          <a:p>
            <a:r>
              <a:rPr lang="es-CL" sz="2800" dirty="0" smtClean="0"/>
              <a:t>Conceptos previos</a:t>
            </a:r>
          </a:p>
        </p:txBody>
      </p:sp>
      <p:sp>
        <p:nvSpPr>
          <p:cNvPr id="3" name="2 Marcador de contenido"/>
          <p:cNvSpPr>
            <a:spLocks noGrp="1"/>
          </p:cNvSpPr>
          <p:nvPr>
            <p:ph idx="1"/>
          </p:nvPr>
        </p:nvSpPr>
        <p:spPr>
          <a:xfrm>
            <a:off x="457200" y="1071563"/>
            <a:ext cx="8329613" cy="5429250"/>
          </a:xfrm>
        </p:spPr>
        <p:txBody>
          <a:bodyPr rtlCol="0">
            <a:normAutofit fontScale="47500" lnSpcReduction="20000"/>
          </a:bodyPr>
          <a:lstStyle/>
          <a:p>
            <a:pPr algn="just" fontAlgn="auto">
              <a:spcAft>
                <a:spcPts val="0"/>
              </a:spcAft>
              <a:buFont typeface="Arial" pitchFamily="34" charset="0"/>
              <a:buChar char="•"/>
              <a:defRPr/>
            </a:pPr>
            <a:r>
              <a:rPr lang="es-CL" sz="4200" dirty="0" smtClean="0">
                <a:latin typeface="+mj-lt"/>
                <a:cs typeface="Arial" pitchFamily="34" charset="0"/>
              </a:rPr>
              <a:t>Trabajo en física es el producto de una fuerza aplicada sobre un cuerpo y del desplazamiento del cuerpo en la dirección de esta fuerza. </a:t>
            </a:r>
          </a:p>
          <a:p>
            <a:pPr algn="just" fontAlgn="auto">
              <a:spcAft>
                <a:spcPts val="0"/>
              </a:spcAft>
              <a:buFont typeface="Arial" pitchFamily="34" charset="0"/>
              <a:buChar char="•"/>
              <a:defRPr/>
            </a:pPr>
            <a:r>
              <a:rPr lang="es-CL" sz="4200" dirty="0" smtClean="0">
                <a:latin typeface="+mj-lt"/>
                <a:cs typeface="Arial" pitchFamily="34" charset="0"/>
              </a:rPr>
              <a:t>Mientras se realiza trabajo sobre el cuerpo, se produce una transferencia de energía al mismo, por lo que puede decirse que el trabajo es energía en movimiento. </a:t>
            </a:r>
          </a:p>
          <a:p>
            <a:pPr algn="just" fontAlgn="auto">
              <a:spcAft>
                <a:spcPts val="0"/>
              </a:spcAft>
              <a:buFont typeface="Arial" pitchFamily="34" charset="0"/>
              <a:buChar char="•"/>
              <a:defRPr/>
            </a:pPr>
            <a:r>
              <a:rPr lang="es-CL" sz="4200" dirty="0" smtClean="0">
                <a:latin typeface="+mj-lt"/>
                <a:cs typeface="Arial" pitchFamily="34" charset="0"/>
              </a:rPr>
              <a:t>Las unidades de trabajo son las mismas que las de energía. </a:t>
            </a:r>
          </a:p>
          <a:p>
            <a:pPr algn="just" fontAlgn="auto">
              <a:spcAft>
                <a:spcPts val="0"/>
              </a:spcAft>
              <a:buFont typeface="Arial" pitchFamily="34" charset="0"/>
              <a:buChar char="•"/>
              <a:defRPr/>
            </a:pPr>
            <a:r>
              <a:rPr lang="es-CL" sz="4200" dirty="0" smtClean="0">
                <a:latin typeface="+mj-lt"/>
                <a:cs typeface="Arial" pitchFamily="34" charset="0"/>
              </a:rPr>
              <a:t>Cuando se levanta un objeto desde el suelo hasta la superficie de una mesa, por ejemplo, se realiza trabajo al tener que vencer la fuerza de la gravedad, dirigida hacia abajo; la energía comunicada al cuerpo por este trabajo aumenta su energía potencial. </a:t>
            </a:r>
          </a:p>
          <a:p>
            <a:pPr algn="just" fontAlgn="auto">
              <a:spcAft>
                <a:spcPts val="0"/>
              </a:spcAft>
              <a:buFont typeface="Arial" pitchFamily="34" charset="0"/>
              <a:buChar char="•"/>
              <a:defRPr/>
            </a:pPr>
            <a:r>
              <a:rPr lang="es-CL" sz="4200" dirty="0" smtClean="0">
                <a:latin typeface="+mj-lt"/>
                <a:cs typeface="Arial" pitchFamily="34" charset="0"/>
              </a:rPr>
              <a:t>También se realiza trabajo cuando una fuerza aumenta la velocidad de un cuerpo, como ocurre por ejemplo en la aceleración de un avión por el empuje de sus reactores. </a:t>
            </a:r>
          </a:p>
          <a:p>
            <a:pPr algn="just" fontAlgn="auto">
              <a:spcAft>
                <a:spcPts val="0"/>
              </a:spcAft>
              <a:buFont typeface="Arial" pitchFamily="34" charset="0"/>
              <a:buChar char="•"/>
              <a:defRPr/>
            </a:pPr>
            <a:r>
              <a:rPr lang="es-CL" sz="4200" dirty="0" smtClean="0">
                <a:latin typeface="+mj-lt"/>
                <a:cs typeface="Arial" pitchFamily="34" charset="0"/>
              </a:rPr>
              <a:t>La fuerza puede no ser mecánica, como ocurre en el levantamiento de un cuerpo o en la aceleración de un avión de reacción; también puede ser una fuerza electrostática, electrodinámica o de tensión superficial. Por otra parte, si una fuerza constante no produce movimiento, no se realiza trabajo. Por ejemplo, el sostener un libro con el brazo extendido no implica trabajo alguno sobre el libro, independientemente del esfuerzo.</a:t>
            </a:r>
          </a:p>
          <a:p>
            <a:pPr fontAlgn="auto">
              <a:spcAft>
                <a:spcPts val="0"/>
              </a:spcAft>
              <a:buFont typeface="Arial" pitchFamily="34" charset="0"/>
              <a:buChar char="•"/>
              <a:defRPr/>
            </a:pPr>
            <a:endParaRPr lang="es-C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28596" y="571480"/>
            <a:ext cx="8229600" cy="5383228"/>
          </a:xfrm>
        </p:spPr>
        <p:txBody>
          <a:bodyPr/>
          <a:lstStyle/>
          <a:p>
            <a:pPr algn="ctr">
              <a:lnSpc>
                <a:spcPct val="90000"/>
              </a:lnSpc>
              <a:buFont typeface="Wingdings" pitchFamily="2" charset="2"/>
              <a:buNone/>
            </a:pPr>
            <a:r>
              <a:rPr lang="es-ES" u="sng" dirty="0"/>
              <a:t>LENTES DIVERGENTES:</a:t>
            </a:r>
          </a:p>
          <a:p>
            <a:pPr algn="just">
              <a:lnSpc>
                <a:spcPct val="90000"/>
              </a:lnSpc>
              <a:buFont typeface="Wingdings" pitchFamily="2" charset="2"/>
              <a:buNone/>
            </a:pPr>
            <a:endParaRPr lang="es-ES" u="sng" dirty="0"/>
          </a:p>
          <a:p>
            <a:pPr algn="just">
              <a:lnSpc>
                <a:spcPct val="90000"/>
              </a:lnSpc>
            </a:pPr>
            <a:r>
              <a:rPr lang="es-ES" dirty="0">
                <a:solidFill>
                  <a:srgbClr val="000000"/>
                </a:solidFill>
                <a:effectLst>
                  <a:outerShdw blurRad="38100" dist="38100" dir="2700000" algn="tl">
                    <a:srgbClr val="FFFFFF"/>
                  </a:outerShdw>
                </a:effectLst>
              </a:rPr>
              <a:t>Estas lentes se caracterizan porque al ser atravesadas por un haz de rayos luminosos, provocan que el haz se disperse -los rayos se separan entre sí-. Por este motivo, tanto las imágenes que se obtienen como los focos de las lentes son virtuales.</a:t>
            </a:r>
          </a:p>
          <a:p>
            <a:pPr algn="just">
              <a:lnSpc>
                <a:spcPct val="90000"/>
              </a:lnSpc>
            </a:pPr>
            <a:r>
              <a:rPr lang="es-ES" dirty="0">
                <a:solidFill>
                  <a:srgbClr val="000000"/>
                </a:solidFill>
                <a:effectLst>
                  <a:outerShdw blurRad="38100" dist="38100" dir="2700000" algn="tl">
                    <a:srgbClr val="FFFFFF"/>
                  </a:outerShdw>
                </a:effectLst>
              </a:rPr>
              <a:t>El hecho de generar focos virtuales hace que las lentes divergentes sean también conocidas como “lentes negativas”.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500034" y="714356"/>
            <a:ext cx="8229600" cy="4881575"/>
          </a:xfrm>
        </p:spPr>
        <p:txBody>
          <a:bodyPr/>
          <a:lstStyle/>
          <a:p>
            <a:pPr algn="ctr">
              <a:lnSpc>
                <a:spcPct val="80000"/>
              </a:lnSpc>
              <a:buFont typeface="Wingdings" pitchFamily="2" charset="2"/>
              <a:buNone/>
            </a:pPr>
            <a:r>
              <a:rPr lang="es-ES" sz="2800" u="sng" dirty="0"/>
              <a:t>Trayectoria de los rayos en las lentes </a:t>
            </a:r>
            <a:r>
              <a:rPr lang="es-ES" sz="2800" u="sng" dirty="0" smtClean="0"/>
              <a:t>divergentes</a:t>
            </a:r>
            <a:endParaRPr lang="es-ES" sz="2800" u="sng" dirty="0"/>
          </a:p>
          <a:p>
            <a:pPr algn="just">
              <a:lnSpc>
                <a:spcPct val="80000"/>
              </a:lnSpc>
              <a:buFont typeface="Wingdings" pitchFamily="2" charset="2"/>
              <a:buNone/>
            </a:pPr>
            <a:endParaRPr lang="es-ES" sz="2800" u="sng" dirty="0"/>
          </a:p>
          <a:p>
            <a:pPr algn="just">
              <a:lnSpc>
                <a:spcPct val="80000"/>
              </a:lnSpc>
            </a:pPr>
            <a:r>
              <a:rPr lang="es-ES" sz="2800" dirty="0">
                <a:solidFill>
                  <a:srgbClr val="000000"/>
                </a:solidFill>
                <a:effectLst>
                  <a:outerShdw blurRad="38100" dist="38100" dir="2700000" algn="tl">
                    <a:srgbClr val="FFFFFF"/>
                  </a:outerShdw>
                </a:effectLst>
              </a:rPr>
              <a:t>La trayectoria, esta sujeta a las siguientes condiciones: (a) Cualquier rayo que sea paralelo al eje principal refracta de manera tal que sus prolongaciones pasan por el foco. (b) Todo rayo con dirección hacia el foco objeto se refractara en forma paralela al eje principal. (c) Los rayos que pasan por el centro óptico, no se desvían. </a:t>
            </a:r>
          </a:p>
          <a:p>
            <a:pPr algn="just">
              <a:lnSpc>
                <a:spcPct val="80000"/>
              </a:lnSpc>
            </a:pPr>
            <a:r>
              <a:rPr lang="es-ES" sz="2800" dirty="0">
                <a:solidFill>
                  <a:srgbClr val="000000"/>
                </a:solidFill>
                <a:effectLst>
                  <a:outerShdw blurRad="38100" dist="38100" dir="2700000" algn="tl">
                    <a:srgbClr val="FFFFFF"/>
                  </a:outerShdw>
                </a:effectLst>
              </a:rPr>
              <a:t>En el caso de las lentes divergentes, las imágenes resultan siempre “virtuales”, menores que el objeto, de igual sentido que este y situadas entre la lente y el objeto.</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57200" y="260350"/>
            <a:ext cx="8229600" cy="5383228"/>
          </a:xfrm>
        </p:spPr>
        <p:txBody>
          <a:bodyPr>
            <a:normAutofit lnSpcReduction="10000"/>
          </a:bodyPr>
          <a:lstStyle/>
          <a:p>
            <a:pPr algn="just">
              <a:buFont typeface="Wingdings" pitchFamily="2" charset="2"/>
              <a:buNone/>
            </a:pPr>
            <a:r>
              <a:rPr lang="es-ES" dirty="0"/>
              <a:t>“</a:t>
            </a:r>
            <a:r>
              <a:rPr lang="es-ES" u="sng" dirty="0"/>
              <a:t>Potencia” de una lente divergente</a:t>
            </a:r>
            <a:r>
              <a:rPr lang="es-ES" u="sng" dirty="0" smtClean="0"/>
              <a:t>:</a:t>
            </a:r>
          </a:p>
          <a:p>
            <a:pPr algn="just">
              <a:buFont typeface="Wingdings" pitchFamily="2" charset="2"/>
              <a:buNone/>
            </a:pPr>
            <a:endParaRPr lang="es-ES" u="sng" dirty="0"/>
          </a:p>
          <a:p>
            <a:pPr algn="just"/>
            <a:r>
              <a:rPr lang="es-ES" dirty="0">
                <a:solidFill>
                  <a:srgbClr val="000000"/>
                </a:solidFill>
                <a:effectLst>
                  <a:outerShdw blurRad="38100" dist="38100" dir="2700000" algn="tl">
                    <a:srgbClr val="FFFFFF"/>
                  </a:outerShdw>
                </a:effectLst>
              </a:rPr>
              <a:t>En forma similar a lo que hemos establecido para las lentes convergentes, la potencia de una lente divergente es inversamente proporcional a la distancia focal medida en metros. Teniendo en cuenta que la distancia focal siempre es negativa (para lentes divergentes) resulta que la potencia de una lente divergente toma siempre valores negativos.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42910" y="785794"/>
            <a:ext cx="8229600" cy="5026038"/>
          </a:xfrm>
        </p:spPr>
        <p:txBody>
          <a:bodyPr/>
          <a:lstStyle/>
          <a:p>
            <a:pPr algn="just">
              <a:lnSpc>
                <a:spcPct val="90000"/>
              </a:lnSpc>
            </a:pPr>
            <a:r>
              <a:rPr lang="es-ES" dirty="0">
                <a:solidFill>
                  <a:srgbClr val="000000"/>
                </a:solidFill>
                <a:effectLst>
                  <a:outerShdw blurRad="38100" dist="38100" dir="2700000" algn="tl">
                    <a:srgbClr val="FFFFFF"/>
                  </a:outerShdw>
                </a:effectLst>
              </a:rPr>
              <a:t>Las aplicaciones y usos de las lentes son innumerables, pero, en general podemos decir que se utilizan, fundamentalmente, para formar imágenes de objetos, a veces aumentadas y a veces disminuidas.</a:t>
            </a:r>
          </a:p>
          <a:p>
            <a:pPr algn="just">
              <a:lnSpc>
                <a:spcPct val="90000"/>
              </a:lnSpc>
            </a:pPr>
            <a:r>
              <a:rPr lang="es-ES" dirty="0">
                <a:solidFill>
                  <a:srgbClr val="000000"/>
                </a:solidFill>
                <a:effectLst>
                  <a:outerShdw blurRad="38100" dist="38100" dir="2700000" algn="tl">
                    <a:srgbClr val="FFFFFF"/>
                  </a:outerShdw>
                </a:effectLst>
              </a:rPr>
              <a:t>No obstante ello, las lentes que se usan para los “anteojos” humanos, mas que a formar imágenes, están destinadas a corregirlas y a procurar que sean nítidas y precisas las imágenes formadas por nuestro cristalino.</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642910" y="928670"/>
            <a:ext cx="7858148" cy="4786346"/>
          </a:xfrm>
        </p:spPr>
        <p:txBody>
          <a:bodyPr/>
          <a:lstStyle/>
          <a:p>
            <a:pPr algn="just">
              <a:lnSpc>
                <a:spcPct val="80000"/>
              </a:lnSpc>
              <a:buFont typeface="Wingdings" pitchFamily="2" charset="2"/>
              <a:buNone/>
            </a:pPr>
            <a:r>
              <a:rPr lang="es-ES" sz="1800" dirty="0"/>
              <a:t>ALGUNAS LENTES:</a:t>
            </a:r>
          </a:p>
          <a:p>
            <a:pPr algn="ctr">
              <a:lnSpc>
                <a:spcPct val="80000"/>
              </a:lnSpc>
              <a:buFont typeface="Wingdings" pitchFamily="2" charset="2"/>
              <a:buNone/>
            </a:pPr>
            <a:r>
              <a:rPr lang="es-ES" sz="2000" u="sng" dirty="0">
                <a:solidFill>
                  <a:srgbClr val="000000"/>
                </a:solidFill>
                <a:effectLst>
                  <a:outerShdw blurRad="38100" dist="38100" dir="2700000" algn="tl">
                    <a:srgbClr val="FFFFFF"/>
                  </a:outerShdw>
                </a:effectLst>
              </a:rPr>
              <a:t>El ojo </a:t>
            </a:r>
            <a:r>
              <a:rPr lang="es-ES" sz="2000" u="sng" dirty="0" smtClean="0">
                <a:solidFill>
                  <a:srgbClr val="000000"/>
                </a:solidFill>
                <a:effectLst>
                  <a:outerShdw blurRad="38100" dist="38100" dir="2700000" algn="tl">
                    <a:srgbClr val="FFFFFF"/>
                  </a:outerShdw>
                </a:effectLst>
              </a:rPr>
              <a:t>humano</a:t>
            </a:r>
            <a:endParaRPr lang="es-ES" sz="2000" dirty="0">
              <a:solidFill>
                <a:srgbClr val="000000"/>
              </a:solidFill>
              <a:effectLst>
                <a:outerShdw blurRad="38100" dist="38100" dir="2700000" algn="tl">
                  <a:srgbClr val="FFFFFF"/>
                </a:outerShdw>
              </a:effectLst>
            </a:endParaRPr>
          </a:p>
          <a:p>
            <a:pPr algn="just">
              <a:lnSpc>
                <a:spcPct val="80000"/>
              </a:lnSpc>
              <a:buFont typeface="Wingdings" pitchFamily="2" charset="2"/>
              <a:buNone/>
            </a:pPr>
            <a:r>
              <a:rPr lang="es-ES" sz="2000" dirty="0">
                <a:solidFill>
                  <a:srgbClr val="000000"/>
                </a:solidFill>
                <a:effectLst>
                  <a:outerShdw blurRad="38100" dist="38100" dir="2700000" algn="tl">
                    <a:srgbClr val="FFFFFF"/>
                  </a:outerShdw>
                </a:effectLst>
              </a:rPr>
              <a:t>Es el órgano de la visión. </a:t>
            </a:r>
          </a:p>
          <a:p>
            <a:pPr algn="just">
              <a:lnSpc>
                <a:spcPct val="80000"/>
              </a:lnSpc>
            </a:pPr>
            <a:r>
              <a:rPr lang="es-ES" sz="2000" dirty="0">
                <a:solidFill>
                  <a:srgbClr val="000000"/>
                </a:solidFill>
                <a:effectLst>
                  <a:outerShdw blurRad="38100" dist="38100" dir="2700000" algn="tl">
                    <a:srgbClr val="FFFFFF"/>
                  </a:outerShdw>
                </a:effectLst>
              </a:rPr>
              <a:t>El ojo propiamente dicho, incluye también elementos protectores (párpados, cejas, etc.). Nos interesa, básicamente, el aspecto óptico del ojo humano. En este aspecto, el “globo ocular” esta formado por membranas que encierran medios transparentes: las “lentes” naturales del hombre. La retina es la membrana mas interna del ojo y se la reconoce como una prolongación del nervio óptico, esta formada por fibras nerviosas que la hacen sensible a la luz. Las terminaciones nerviosas de la retina son los “conos” y “bastoncillos” que, junto con la púrpura retiniana, reciben y transmiten al nervio óptico la sensación luminosa que este lleva al cerebro. La cornea es, también, una membrana transparente, de espesor variable y con un índice de refracción de 1,376. El cristalino es una verdadera lente convergente con un índice de refracción de 1,4085 y la capacidad de cambiar de forma según los estímulos exteriores que recibe. El iris, actúa como diafragma regulando la cantidad de luz que penetra en el ojo.</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457200" y="928670"/>
            <a:ext cx="8229600" cy="5524518"/>
          </a:xfrm>
        </p:spPr>
        <p:txBody>
          <a:bodyPr/>
          <a:lstStyle/>
          <a:p>
            <a:pPr algn="ctr">
              <a:lnSpc>
                <a:spcPct val="80000"/>
              </a:lnSpc>
              <a:buFont typeface="Wingdings" pitchFamily="2" charset="2"/>
              <a:buNone/>
            </a:pPr>
            <a:r>
              <a:rPr lang="es-ES" sz="2800" u="sng" dirty="0"/>
              <a:t>La lupa (lente de aumento</a:t>
            </a:r>
            <a:r>
              <a:rPr lang="es-ES" sz="2800" u="sng" dirty="0" smtClean="0"/>
              <a:t>)</a:t>
            </a:r>
            <a:endParaRPr lang="es-ES" sz="2800" u="sng" dirty="0"/>
          </a:p>
          <a:p>
            <a:pPr algn="just">
              <a:lnSpc>
                <a:spcPct val="80000"/>
              </a:lnSpc>
              <a:buFont typeface="Wingdings" pitchFamily="2" charset="2"/>
              <a:buNone/>
            </a:pPr>
            <a:endParaRPr lang="es-ES" sz="2800" u="sng" dirty="0"/>
          </a:p>
          <a:p>
            <a:pPr algn="just">
              <a:lnSpc>
                <a:spcPct val="80000"/>
              </a:lnSpc>
            </a:pPr>
            <a:r>
              <a:rPr lang="es-ES" sz="2800" dirty="0">
                <a:solidFill>
                  <a:srgbClr val="000000"/>
                </a:solidFill>
                <a:effectLst>
                  <a:outerShdw blurRad="38100" dist="38100" dir="2700000" algn="tl">
                    <a:srgbClr val="FFFFFF"/>
                  </a:outerShdw>
                </a:effectLst>
              </a:rPr>
              <a:t>Es una sencilla lente convergente biconvexa o plana convexa, generalmente montada sobre una armadura que permite sostenerla en la mano o en un pie especial. Comúnmente se utiliza para examinar detalles de objetos, para leer impresos con caracteres de letra muy pequeños, etc. La imagen lograda con una lupa es virtual, mayor y de igual sentido que el objeto observado. En la lupa simple, disminuye la distancia focal y, por lo tanto, la amplificación aumenta, pero también aumentan las aberraciones (distorsiones) esféricas, por lo cual siempre debe restringirse el campo.</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57200" y="260350"/>
            <a:ext cx="8229600" cy="5954732"/>
          </a:xfrm>
        </p:spPr>
        <p:txBody>
          <a:bodyPr/>
          <a:lstStyle/>
          <a:p>
            <a:pPr algn="ctr">
              <a:lnSpc>
                <a:spcPct val="80000"/>
              </a:lnSpc>
              <a:buFont typeface="Wingdings" pitchFamily="2" charset="2"/>
              <a:buNone/>
            </a:pPr>
            <a:r>
              <a:rPr lang="es-ES" sz="2400" u="sng" dirty="0"/>
              <a:t> El </a:t>
            </a:r>
            <a:r>
              <a:rPr lang="es-ES" sz="2400" u="sng" dirty="0" smtClean="0"/>
              <a:t>microscopio</a:t>
            </a:r>
          </a:p>
          <a:p>
            <a:pPr algn="ctr">
              <a:lnSpc>
                <a:spcPct val="80000"/>
              </a:lnSpc>
              <a:buFont typeface="Wingdings" pitchFamily="2" charset="2"/>
              <a:buNone/>
            </a:pPr>
            <a:endParaRPr lang="es-ES" sz="2400" u="sng" dirty="0"/>
          </a:p>
          <a:p>
            <a:pPr algn="just">
              <a:lnSpc>
                <a:spcPct val="80000"/>
              </a:lnSpc>
            </a:pPr>
            <a:r>
              <a:rPr lang="es-ES" sz="2400" dirty="0">
                <a:solidFill>
                  <a:srgbClr val="000000"/>
                </a:solidFill>
                <a:effectLst>
                  <a:outerShdw blurRad="38100" dist="38100" dir="2700000" algn="tl">
                    <a:srgbClr val="FFFFFF"/>
                  </a:outerShdw>
                </a:effectLst>
              </a:rPr>
              <a:t>Es un instrumento óptico formado básicamente por dos lentes convergentes: el ocular y el objetivo. El objetivo tiene distancia focal pequeña y esta ubicado próximo al objeto que se observa.</a:t>
            </a:r>
          </a:p>
          <a:p>
            <a:pPr algn="just">
              <a:lnSpc>
                <a:spcPct val="80000"/>
              </a:lnSpc>
            </a:pPr>
            <a:r>
              <a:rPr lang="es-ES" sz="2400" dirty="0">
                <a:solidFill>
                  <a:srgbClr val="000000"/>
                </a:solidFill>
                <a:effectLst>
                  <a:outerShdw blurRad="38100" dist="38100" dir="2700000" algn="tl">
                    <a:srgbClr val="FFFFFF"/>
                  </a:outerShdw>
                </a:effectLst>
              </a:rPr>
              <a:t>El ocular tiene mayor distancia focal y esta ubicado al lado del ojo del observador. Las dos lentes están ubicadas de forma que sus ejes coincidan. </a:t>
            </a:r>
          </a:p>
          <a:p>
            <a:pPr algn="just">
              <a:lnSpc>
                <a:spcPct val="80000"/>
              </a:lnSpc>
            </a:pPr>
            <a:r>
              <a:rPr lang="es-ES" sz="2400" dirty="0">
                <a:solidFill>
                  <a:srgbClr val="000000"/>
                </a:solidFill>
                <a:effectLst>
                  <a:outerShdw blurRad="38100" dist="38100" dir="2700000" algn="tl">
                    <a:srgbClr val="FFFFFF"/>
                  </a:outerShdw>
                </a:effectLst>
              </a:rPr>
              <a:t>La imagen que se obtiene con un microscopio es virtual, mayor y de sentido contrario al objeto observado.</a:t>
            </a:r>
          </a:p>
          <a:p>
            <a:pPr algn="just">
              <a:lnSpc>
                <a:spcPct val="80000"/>
              </a:lnSpc>
            </a:pPr>
            <a:r>
              <a:rPr lang="es-ES" sz="2400" dirty="0">
                <a:solidFill>
                  <a:srgbClr val="000000"/>
                </a:solidFill>
                <a:effectLst>
                  <a:outerShdw blurRad="38100" dist="38100" dir="2700000" algn="tl">
                    <a:srgbClr val="FFFFFF"/>
                  </a:outerShdw>
                </a:effectLst>
              </a:rPr>
              <a:t>En la actualidad existen muy diversos tipos de microscopios, cada uno de ellos con distintas tecnologías de avanzada y que incluyen las ultimas mejoras que, día a día, los científicos van descubriendo.</a:t>
            </a:r>
          </a:p>
          <a:p>
            <a:pPr algn="just">
              <a:lnSpc>
                <a:spcPct val="80000"/>
              </a:lnSpc>
            </a:pPr>
            <a:r>
              <a:rPr lang="es-ES" sz="2400" dirty="0">
                <a:solidFill>
                  <a:srgbClr val="000000"/>
                </a:solidFill>
                <a:effectLst>
                  <a:outerShdw blurRad="38100" dist="38100" dir="2700000" algn="tl">
                    <a:srgbClr val="FFFFFF"/>
                  </a:outerShdw>
                </a:effectLst>
              </a:rPr>
              <a:t>Podemos observar en los gráficos y dibujos siguientes, la descripción de un microscopio y de que forma trabajan las lentes que lo componen:</a:t>
            </a:r>
          </a:p>
          <a:p>
            <a:pPr algn="just">
              <a:lnSpc>
                <a:spcPct val="80000"/>
              </a:lnSpc>
            </a:pPr>
            <a:endParaRPr lang="es-ES"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428596" y="1000108"/>
            <a:ext cx="8229600" cy="4572032"/>
          </a:xfrm>
        </p:spPr>
        <p:txBody>
          <a:bodyPr/>
          <a:lstStyle/>
          <a:p>
            <a:pPr algn="ctr">
              <a:buFont typeface="Wingdings" pitchFamily="2" charset="2"/>
              <a:buNone/>
            </a:pPr>
            <a:r>
              <a:rPr lang="es-ES" u="sng" dirty="0"/>
              <a:t>El anteojo de Galileo (telescopio simple</a:t>
            </a:r>
            <a:r>
              <a:rPr lang="es-ES" u="sng" dirty="0" smtClean="0"/>
              <a:t>)</a:t>
            </a:r>
          </a:p>
          <a:p>
            <a:pPr algn="just">
              <a:buFont typeface="Wingdings" pitchFamily="2" charset="2"/>
              <a:buNone/>
            </a:pPr>
            <a:endParaRPr lang="es-ES" u="sng" dirty="0"/>
          </a:p>
          <a:p>
            <a:pPr algn="just"/>
            <a:r>
              <a:rPr lang="es-ES" dirty="0">
                <a:solidFill>
                  <a:srgbClr val="000000"/>
                </a:solidFill>
                <a:effectLst>
                  <a:outerShdw blurRad="38100" dist="38100" dir="2700000" algn="tl">
                    <a:srgbClr val="FFFFFF"/>
                  </a:outerShdw>
                </a:effectLst>
              </a:rPr>
              <a:t>Este fue el primer instrumento para realizar observaciones a distancia. En forma similar al microscopio, también consta de dos lentes pero, en este caso, una es divergente (el ocular) y la otra es convergente (el objetivo). La imagen que se obtiene, es virtual.</a:t>
            </a:r>
          </a:p>
          <a:p>
            <a:pPr algn="just"/>
            <a:endParaRPr lang="es-E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500034" y="1071546"/>
            <a:ext cx="8229600" cy="4429156"/>
          </a:xfrm>
        </p:spPr>
        <p:txBody>
          <a:bodyPr>
            <a:normAutofit/>
          </a:bodyPr>
          <a:lstStyle/>
          <a:p>
            <a:pPr algn="just"/>
            <a:r>
              <a:rPr lang="es-ES" sz="2800" dirty="0">
                <a:solidFill>
                  <a:srgbClr val="000000"/>
                </a:solidFill>
                <a:effectLst>
                  <a:outerShdw blurRad="38100" dist="38100" dir="2700000" algn="tl">
                    <a:srgbClr val="FFFFFF"/>
                  </a:outerShdw>
                </a:effectLst>
              </a:rPr>
              <a:t>El vocablo “anteojos”, acepta varios significados, que van desde los que se utilizan delante del ojo humano, hasta los comunes “larga vistas”. Sin embargo, todos ellos tienen por finalidad contribuir de una u otra manera a mejorar la calidad de la visión que el ser humano puede tener sobre el mundo que lo rodea, ya sea por corrección de las imágenes, por aproximación de ellas o por amplificación.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428860" y="2571744"/>
            <a:ext cx="4201791" cy="923330"/>
          </a:xfrm>
          <a:prstGeom prst="rect">
            <a:avLst/>
          </a:prstGeom>
          <a:noFill/>
        </p:spPr>
        <p:txBody>
          <a:bodyPr wrap="none" lIns="91440" tIns="45720" rIns="91440" bIns="45720">
            <a:spAutoFit/>
          </a:bodyPr>
          <a:lstStyle/>
          <a:p>
            <a:pPr algn="ctr"/>
            <a:r>
              <a:rPr lang="es-E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Ley de Gauss</a:t>
            </a:r>
            <a:endParaRPr lang="es-E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457200" y="274638"/>
            <a:ext cx="8229600" cy="582612"/>
          </a:xfrm>
        </p:spPr>
        <p:txBody>
          <a:bodyPr/>
          <a:lstStyle/>
          <a:p>
            <a:r>
              <a:rPr lang="es-CL" sz="2800" dirty="0" smtClean="0"/>
              <a:t>Conceptos previos</a:t>
            </a:r>
          </a:p>
        </p:txBody>
      </p:sp>
      <p:sp>
        <p:nvSpPr>
          <p:cNvPr id="3" name="2 Marcador de contenido"/>
          <p:cNvSpPr>
            <a:spLocks noGrp="1"/>
          </p:cNvSpPr>
          <p:nvPr>
            <p:ph idx="1"/>
          </p:nvPr>
        </p:nvSpPr>
        <p:spPr>
          <a:xfrm>
            <a:off x="457200" y="928688"/>
            <a:ext cx="8329613" cy="5643562"/>
          </a:xfrm>
        </p:spPr>
        <p:txBody>
          <a:bodyPr rtlCol="0">
            <a:normAutofit fontScale="70000" lnSpcReduction="20000"/>
          </a:bodyPr>
          <a:lstStyle/>
          <a:p>
            <a:pPr algn="just" fontAlgn="auto">
              <a:spcAft>
                <a:spcPts val="0"/>
              </a:spcAft>
              <a:buFont typeface="Arial" pitchFamily="34" charset="0"/>
              <a:buChar char="•"/>
              <a:defRPr/>
            </a:pPr>
            <a:r>
              <a:rPr lang="es-CL" dirty="0"/>
              <a:t>Carga </a:t>
            </a:r>
            <a:r>
              <a:rPr lang="es-CL" dirty="0" smtClean="0"/>
              <a:t>eléctrica, es la característica </a:t>
            </a:r>
            <a:r>
              <a:rPr lang="es-CL" dirty="0"/>
              <a:t>de cualquier partícula que participa en la interacción electromagnética. </a:t>
            </a:r>
          </a:p>
          <a:p>
            <a:pPr algn="just" fontAlgn="auto">
              <a:spcAft>
                <a:spcPts val="0"/>
              </a:spcAft>
              <a:buFont typeface="Arial" pitchFamily="34" charset="0"/>
              <a:buChar char="•"/>
              <a:defRPr/>
            </a:pPr>
            <a:r>
              <a:rPr lang="es-CL" dirty="0" smtClean="0"/>
              <a:t>Existen en la naturaleza dos tipos de cargas eléctricas que por convenio se miden unas con números positivos y las otras con números negativos.</a:t>
            </a:r>
          </a:p>
          <a:p>
            <a:pPr algn="just" fontAlgn="auto">
              <a:spcAft>
                <a:spcPts val="0"/>
              </a:spcAft>
              <a:buFont typeface="Arial" pitchFamily="34" charset="0"/>
              <a:buChar char="•"/>
              <a:defRPr/>
            </a:pPr>
            <a:r>
              <a:rPr lang="es-CL" dirty="0" smtClean="0"/>
              <a:t> Todas las partículas eléctricamente cargadas llevan una carga igual en valor absoluto a una cantidad llamada carga elemental, </a:t>
            </a:r>
            <a:r>
              <a:rPr lang="es-CL" i="1" dirty="0" smtClean="0"/>
              <a:t>e</a:t>
            </a:r>
            <a:r>
              <a:rPr lang="es-CL" dirty="0" smtClean="0"/>
              <a:t>. </a:t>
            </a:r>
          </a:p>
          <a:p>
            <a:pPr algn="just" fontAlgn="auto">
              <a:spcAft>
                <a:spcPts val="0"/>
              </a:spcAft>
              <a:buFont typeface="Arial" pitchFamily="34" charset="0"/>
              <a:buChar char="•"/>
              <a:defRPr/>
            </a:pPr>
            <a:r>
              <a:rPr lang="es-CL" dirty="0" smtClean="0"/>
              <a:t>El protón posee una carga +</a:t>
            </a:r>
            <a:r>
              <a:rPr lang="es-CL" i="1" dirty="0" smtClean="0"/>
              <a:t>e</a:t>
            </a:r>
            <a:r>
              <a:rPr lang="es-CL" dirty="0" smtClean="0"/>
              <a:t> y el electrón lleva una carga -</a:t>
            </a:r>
            <a:r>
              <a:rPr lang="es-CL" i="1" dirty="0" smtClean="0"/>
              <a:t>e</a:t>
            </a:r>
            <a:r>
              <a:rPr lang="es-CL" dirty="0" smtClean="0"/>
              <a:t>. Esta carga elemental equivale a 1,6 · 10</a:t>
            </a:r>
            <a:r>
              <a:rPr lang="es-CL" baseline="30000" dirty="0" smtClean="0"/>
              <a:t>-19</a:t>
            </a:r>
            <a:r>
              <a:rPr lang="es-CL" dirty="0" smtClean="0"/>
              <a:t> </a:t>
            </a:r>
          </a:p>
          <a:p>
            <a:pPr algn="just" fontAlgn="auto">
              <a:spcAft>
                <a:spcPts val="0"/>
              </a:spcAft>
              <a:buFont typeface="Arial" pitchFamily="34" charset="0"/>
              <a:buChar char="•"/>
              <a:defRPr/>
            </a:pPr>
            <a:r>
              <a:rPr lang="es-CL" dirty="0" smtClean="0"/>
              <a:t>La unidad de carga eléctrica en el Sistema Internacional de unidades es el culombio, C.</a:t>
            </a:r>
          </a:p>
          <a:p>
            <a:pPr algn="just" fontAlgn="auto">
              <a:spcAft>
                <a:spcPts val="0"/>
              </a:spcAft>
              <a:buFont typeface="Arial" pitchFamily="34" charset="0"/>
              <a:buChar char="•"/>
              <a:defRPr/>
            </a:pPr>
            <a:r>
              <a:rPr lang="es-CL" dirty="0" smtClean="0"/>
              <a:t>Un átomo eléctricamente neutro tiene el mismo número de protones que de electrones. Todo cuerpo material contiene gran número de átomos y su carga global es nula salvo si ha perdido o captado electrones, en cuyo caso posee carga neta positiva o negativa, respectivamente. Sin embargo, un cuerpo, aunque eléctricamente neutro, puede tener cargas eléctricas positivas en ciertas zonas y cargas negativas en otras.</a:t>
            </a:r>
          </a:p>
          <a:p>
            <a:pPr algn="just" fontAlgn="auto">
              <a:spcAft>
                <a:spcPts val="0"/>
              </a:spcAft>
              <a:buFont typeface="Arial" pitchFamily="34" charset="0"/>
              <a:buChar char="•"/>
              <a:defRPr/>
            </a:pPr>
            <a:endParaRPr lang="es-CL" dirty="0" smtClean="0"/>
          </a:p>
          <a:p>
            <a:pPr fontAlgn="auto">
              <a:spcAft>
                <a:spcPts val="0"/>
              </a:spcAft>
              <a:buFont typeface="Arial" pitchFamily="34" charset="0"/>
              <a:buChar char="•"/>
              <a:defRPr/>
            </a:pPr>
            <a:endParaRPr lang="es-CL"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Rectangle 3"/>
          <p:cNvSpPr>
            <a:spLocks noChangeArrowheads="1"/>
          </p:cNvSpPr>
          <p:nvPr/>
        </p:nvSpPr>
        <p:spPr bwMode="auto">
          <a:xfrm>
            <a:off x="5903913" y="3733800"/>
            <a:ext cx="3240087" cy="304800"/>
          </a:xfrm>
          <a:prstGeom prst="rect">
            <a:avLst/>
          </a:prstGeom>
          <a:noFill/>
          <a:ln w="9525">
            <a:noFill/>
            <a:miter lim="800000"/>
            <a:headEnd/>
            <a:tailEnd/>
          </a:ln>
          <a:effectLst/>
        </p:spPr>
        <p:txBody>
          <a:bodyPr>
            <a:spAutoFit/>
          </a:bodyPr>
          <a:lstStyle/>
          <a:p>
            <a:pPr algn="ctr"/>
            <a:r>
              <a:rPr lang="es-ES" sz="1400" b="1">
                <a:latin typeface="Arial" charset="0"/>
              </a:rPr>
              <a:t>Carl Friedrich Gauss (1777-1855)</a:t>
            </a:r>
          </a:p>
        </p:txBody>
      </p:sp>
      <p:graphicFrame>
        <p:nvGraphicFramePr>
          <p:cNvPr id="201728" name="Object 0"/>
          <p:cNvGraphicFramePr>
            <a:graphicFrameLocks noChangeAspect="1"/>
          </p:cNvGraphicFramePr>
          <p:nvPr/>
        </p:nvGraphicFramePr>
        <p:xfrm>
          <a:off x="6172200" y="295275"/>
          <a:ext cx="2676525" cy="3133725"/>
        </p:xfrm>
        <a:graphic>
          <a:graphicData uri="http://schemas.openxmlformats.org/presentationml/2006/ole">
            <p:oleObj spid="_x0000_s1026" name="Imagen de mapa de bits" r:id="rId3" imgW="3228571" imgH="3780952" progId="PBrush">
              <p:embed/>
            </p:oleObj>
          </a:graphicData>
        </a:graphic>
      </p:graphicFrame>
      <p:pic>
        <p:nvPicPr>
          <p:cNvPr id="188421" name="Picture 5"/>
          <p:cNvPicPr>
            <a:picLocks noChangeAspect="1" noChangeArrowheads="1"/>
          </p:cNvPicPr>
          <p:nvPr/>
        </p:nvPicPr>
        <p:blipFill>
          <a:blip r:embed="rId4"/>
          <a:srcRect/>
          <a:stretch>
            <a:fillRect/>
          </a:stretch>
        </p:blipFill>
        <p:spPr bwMode="auto">
          <a:xfrm>
            <a:off x="914400" y="1524000"/>
            <a:ext cx="3429000" cy="2709863"/>
          </a:xfrm>
          <a:prstGeom prst="rect">
            <a:avLst/>
          </a:prstGeom>
          <a:noFill/>
          <a:ln w="9525">
            <a:noFill/>
            <a:miter lim="800000"/>
            <a:headEnd/>
            <a:tailEnd/>
          </a:ln>
          <a:effectLst/>
        </p:spPr>
      </p:pic>
      <p:sp>
        <p:nvSpPr>
          <p:cNvPr id="188424" name="Text Box 8"/>
          <p:cNvSpPr txBox="1">
            <a:spLocks noChangeArrowheads="1"/>
          </p:cNvSpPr>
          <p:nvPr/>
        </p:nvSpPr>
        <p:spPr bwMode="auto">
          <a:xfrm>
            <a:off x="685800" y="609600"/>
            <a:ext cx="3886200" cy="641350"/>
          </a:xfrm>
          <a:prstGeom prst="rect">
            <a:avLst/>
          </a:prstGeom>
          <a:noFill/>
          <a:ln w="9525">
            <a:noFill/>
            <a:miter lim="800000"/>
            <a:headEnd/>
            <a:tailEnd/>
          </a:ln>
          <a:effectLst/>
        </p:spPr>
        <p:txBody>
          <a:bodyPr>
            <a:spAutoFit/>
          </a:bodyPr>
          <a:lstStyle/>
          <a:p>
            <a:pPr>
              <a:spcBef>
                <a:spcPct val="50000"/>
              </a:spcBef>
            </a:pPr>
            <a:r>
              <a:rPr lang="es-CL" sz="3600">
                <a:solidFill>
                  <a:schemeClr val="folHlink"/>
                </a:solidFill>
                <a:latin typeface="Arial Black" pitchFamily="34" charset="0"/>
              </a:rPr>
              <a:t>Ley de Gauss</a:t>
            </a:r>
            <a:endParaRPr lang="es-ES" sz="3600">
              <a:solidFill>
                <a:schemeClr val="folHlink"/>
              </a:solidFill>
              <a:latin typeface="Arial Black" pitchFamily="34" charset="0"/>
            </a:endParaRPr>
          </a:p>
        </p:txBody>
      </p:sp>
      <p:sp>
        <p:nvSpPr>
          <p:cNvPr id="188425" name="Rectangle 9"/>
          <p:cNvSpPr>
            <a:spLocks noChangeArrowheads="1"/>
          </p:cNvSpPr>
          <p:nvPr/>
        </p:nvSpPr>
        <p:spPr bwMode="auto">
          <a:xfrm>
            <a:off x="762000" y="5105400"/>
            <a:ext cx="8153400" cy="1552575"/>
          </a:xfrm>
          <a:prstGeom prst="rect">
            <a:avLst/>
          </a:prstGeom>
          <a:noFill/>
          <a:ln w="9525">
            <a:noFill/>
            <a:miter lim="800000"/>
            <a:headEnd/>
            <a:tailEnd/>
          </a:ln>
          <a:effectLst/>
        </p:spPr>
        <p:txBody>
          <a:bodyPr>
            <a:spAutoFit/>
          </a:bodyPr>
          <a:lstStyle/>
          <a:p>
            <a:pPr algn="ctr"/>
            <a:r>
              <a:rPr lang="es-CL" dirty="0"/>
              <a:t>R</a:t>
            </a:r>
            <a:r>
              <a:rPr lang="es-ES" dirty="0" err="1"/>
              <a:t>elaci</a:t>
            </a:r>
            <a:r>
              <a:rPr lang="es-CL" dirty="0"/>
              <a:t>ó</a:t>
            </a:r>
            <a:r>
              <a:rPr lang="es-ES" dirty="0"/>
              <a:t>n</a:t>
            </a:r>
            <a:r>
              <a:rPr lang="es-CL" dirty="0"/>
              <a:t> entre </a:t>
            </a:r>
            <a:r>
              <a:rPr lang="es-ES" dirty="0"/>
              <a:t> el flujo eléctrico a través de una superficie cerrada y la carga eléctrica encerrada en esta superficie.</a:t>
            </a:r>
            <a:endParaRPr lang="es-CL" dirty="0"/>
          </a:p>
          <a:p>
            <a:pPr algn="ctr"/>
            <a:r>
              <a:rPr lang="es-ES" dirty="0"/>
              <a:t>De esta misma forma, también relaciona la divergencia del campo eléctrico con la densidad de carga</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685800" y="152400"/>
            <a:ext cx="7772400" cy="1066800"/>
          </a:xfrm>
          <a:prstGeom prst="rect">
            <a:avLst/>
          </a:prstGeom>
          <a:noFill/>
          <a:ln w="9525">
            <a:noFill/>
            <a:miter lim="800000"/>
            <a:headEnd/>
            <a:tailEnd/>
          </a:ln>
          <a:effectLst/>
        </p:spPr>
        <p:txBody>
          <a:bodyPr lIns="92075" tIns="46038" rIns="92075" bIns="46038" anchor="ctr"/>
          <a:lstStyle/>
          <a:p>
            <a:pPr algn="ctr"/>
            <a:r>
              <a:rPr lang="es-CL" sz="4400">
                <a:solidFill>
                  <a:schemeClr val="tx2"/>
                </a:solidFill>
                <a:effectLst>
                  <a:outerShdw blurRad="38100" dist="38100" dir="2700000" algn="tl">
                    <a:srgbClr val="000000"/>
                  </a:outerShdw>
                </a:effectLst>
                <a:latin typeface="Arial" charset="0"/>
              </a:rPr>
              <a:t>Introducción</a:t>
            </a:r>
            <a:endParaRPr lang="es-ES" sz="4400">
              <a:solidFill>
                <a:schemeClr val="tx2"/>
              </a:solidFill>
              <a:effectLst>
                <a:outerShdw blurRad="38100" dist="38100" dir="2700000" algn="tl">
                  <a:srgbClr val="000000"/>
                </a:outerShdw>
              </a:effectLst>
              <a:latin typeface="Arial" charset="0"/>
            </a:endParaRPr>
          </a:p>
        </p:txBody>
      </p:sp>
      <p:sp>
        <p:nvSpPr>
          <p:cNvPr id="162819" name="Rectangle 3"/>
          <p:cNvSpPr>
            <a:spLocks noChangeArrowheads="1"/>
          </p:cNvSpPr>
          <p:nvPr/>
        </p:nvSpPr>
        <p:spPr bwMode="auto">
          <a:xfrm>
            <a:off x="152400" y="1130300"/>
            <a:ext cx="8839200" cy="1797050"/>
          </a:xfrm>
          <a:prstGeom prst="rect">
            <a:avLst/>
          </a:prstGeom>
          <a:noFill/>
          <a:ln w="9525">
            <a:noFill/>
            <a:miter lim="800000"/>
            <a:headEnd/>
            <a:tailEnd/>
          </a:ln>
          <a:effectLst/>
        </p:spPr>
        <p:txBody>
          <a:bodyPr>
            <a:spAutoFit/>
          </a:bodyPr>
          <a:lstStyle/>
          <a:p>
            <a:pPr algn="just"/>
            <a:r>
              <a:rPr lang="es-CL" b="1">
                <a:solidFill>
                  <a:schemeClr val="hlink"/>
                </a:solidFill>
                <a:latin typeface="Arial" charset="0"/>
              </a:rPr>
              <a:t>Carga eléctrica:</a:t>
            </a:r>
            <a:r>
              <a:rPr lang="es-CL">
                <a:latin typeface="Arial" charset="0"/>
              </a:rPr>
              <a:t> </a:t>
            </a:r>
            <a:r>
              <a:rPr lang="es-CL" sz="2000">
                <a:latin typeface="Arial" charset="0"/>
              </a:rPr>
              <a:t>es una propiedad de algunas partículas subatómicas (pérdida o ganancia de electrones) que se manifiesta mediante atracciones y repulsiones que determinan las interacciones electromagnéticas entre ellas.</a:t>
            </a:r>
            <a:r>
              <a:rPr lang="es-CL">
                <a:latin typeface="Arial" charset="0"/>
              </a:rPr>
              <a:t> </a:t>
            </a:r>
          </a:p>
          <a:p>
            <a:pPr algn="just"/>
            <a:endParaRPr lang="es-CL">
              <a:latin typeface="Arial" charset="0"/>
            </a:endParaRPr>
          </a:p>
        </p:txBody>
      </p:sp>
      <p:sp>
        <p:nvSpPr>
          <p:cNvPr id="162822" name="Rectangle 6"/>
          <p:cNvSpPr>
            <a:spLocks noChangeArrowheads="1"/>
          </p:cNvSpPr>
          <p:nvPr/>
        </p:nvSpPr>
        <p:spPr bwMode="auto">
          <a:xfrm>
            <a:off x="0" y="2514600"/>
            <a:ext cx="9144000" cy="442913"/>
          </a:xfrm>
          <a:prstGeom prst="rect">
            <a:avLst/>
          </a:prstGeom>
          <a:noFill/>
          <a:ln w="9525">
            <a:noFill/>
            <a:miter lim="800000"/>
            <a:headEnd/>
            <a:tailEnd/>
          </a:ln>
          <a:effectLst/>
        </p:spPr>
        <p:txBody>
          <a:bodyPr lIns="0" tIns="0" rIns="0" bIns="0">
            <a:spAutoFit/>
          </a:bodyPr>
          <a:lstStyle/>
          <a:p>
            <a:endParaRPr lang="es-ES" sz="1100">
              <a:latin typeface="Arial" charset="0"/>
            </a:endParaRPr>
          </a:p>
          <a:p>
            <a:pPr lvl="1" eaLnBrk="0" hangingPunct="0"/>
            <a:endParaRPr lang="es-ES" sz="1800">
              <a:latin typeface="Arial" charset="0"/>
            </a:endParaRPr>
          </a:p>
        </p:txBody>
      </p:sp>
      <p:sp>
        <p:nvSpPr>
          <p:cNvPr id="162826" name="Rectangle 10"/>
          <p:cNvSpPr>
            <a:spLocks noChangeArrowheads="1"/>
          </p:cNvSpPr>
          <p:nvPr/>
        </p:nvSpPr>
        <p:spPr bwMode="auto">
          <a:xfrm>
            <a:off x="0" y="2514600"/>
            <a:ext cx="9144000" cy="442913"/>
          </a:xfrm>
          <a:prstGeom prst="rect">
            <a:avLst/>
          </a:prstGeom>
          <a:noFill/>
          <a:ln w="9525">
            <a:noFill/>
            <a:miter lim="800000"/>
            <a:headEnd/>
            <a:tailEnd/>
          </a:ln>
          <a:effectLst/>
        </p:spPr>
        <p:txBody>
          <a:bodyPr lIns="0" tIns="0" rIns="0" bIns="0">
            <a:spAutoFit/>
          </a:bodyPr>
          <a:lstStyle/>
          <a:p>
            <a:endParaRPr lang="es-ES" sz="1100">
              <a:latin typeface="Arial" charset="0"/>
            </a:endParaRPr>
          </a:p>
          <a:p>
            <a:pPr lvl="1" eaLnBrk="0" hangingPunct="0"/>
            <a:endParaRPr lang="es-ES" sz="1800">
              <a:latin typeface="Arial" charset="0"/>
            </a:endParaRPr>
          </a:p>
        </p:txBody>
      </p:sp>
      <p:pic>
        <p:nvPicPr>
          <p:cNvPr id="162833" name="Picture 17" descr="Figure22_15"/>
          <p:cNvPicPr>
            <a:picLocks noChangeAspect="1" noChangeArrowheads="1"/>
          </p:cNvPicPr>
          <p:nvPr/>
        </p:nvPicPr>
        <p:blipFill>
          <a:blip r:embed="rId2"/>
          <a:srcRect/>
          <a:stretch>
            <a:fillRect/>
          </a:stretch>
        </p:blipFill>
        <p:spPr bwMode="auto">
          <a:xfrm>
            <a:off x="2057400" y="2851150"/>
            <a:ext cx="5029200" cy="3321050"/>
          </a:xfrm>
          <a:prstGeom prst="rect">
            <a:avLst/>
          </a:prstGeom>
          <a:noFill/>
        </p:spPr>
      </p:pic>
      <p:sp>
        <p:nvSpPr>
          <p:cNvPr id="162834" name="Text Box 18"/>
          <p:cNvSpPr txBox="1">
            <a:spLocks noChangeArrowheads="1"/>
          </p:cNvSpPr>
          <p:nvPr/>
        </p:nvSpPr>
        <p:spPr bwMode="auto">
          <a:xfrm>
            <a:off x="2357438" y="2362200"/>
            <a:ext cx="4427537" cy="396875"/>
          </a:xfrm>
          <a:prstGeom prst="rect">
            <a:avLst/>
          </a:prstGeom>
          <a:noFill/>
          <a:ln w="9525">
            <a:noFill/>
            <a:miter lim="800000"/>
            <a:headEnd/>
            <a:tailEnd/>
          </a:ln>
          <a:effectLst/>
        </p:spPr>
        <p:txBody>
          <a:bodyPr>
            <a:spAutoFit/>
          </a:bodyPr>
          <a:lstStyle/>
          <a:p>
            <a:pPr marL="457200" indent="-457200">
              <a:spcBef>
                <a:spcPct val="50000"/>
              </a:spcBef>
            </a:pPr>
            <a:r>
              <a:rPr lang="en-US" sz="2000" b="1">
                <a:latin typeface="Arial" charset="0"/>
                <a:ea typeface="宋体" pitchFamily="2" charset="-122"/>
              </a:rPr>
              <a:t>Superficies esfericas Gaussianas</a:t>
            </a:r>
            <a:endParaRPr lang="en-US" sz="2000">
              <a:latin typeface="Arial" charset="0"/>
              <a:ea typeface="宋体" pitchFamily="2" charset="-122"/>
            </a:endParaRPr>
          </a:p>
        </p:txBody>
      </p:sp>
      <p:sp>
        <p:nvSpPr>
          <p:cNvPr id="162835" name="Text Box 19"/>
          <p:cNvSpPr txBox="1">
            <a:spLocks noChangeArrowheads="1"/>
          </p:cNvSpPr>
          <p:nvPr/>
        </p:nvSpPr>
        <p:spPr bwMode="auto">
          <a:xfrm>
            <a:off x="2165350" y="5102225"/>
            <a:ext cx="2406650" cy="1069975"/>
          </a:xfrm>
          <a:prstGeom prst="rect">
            <a:avLst/>
          </a:prstGeom>
          <a:solidFill>
            <a:schemeClr val="tx1"/>
          </a:solidFill>
          <a:ln w="9525">
            <a:noFill/>
            <a:miter lim="800000"/>
            <a:headEnd/>
            <a:tailEnd/>
          </a:ln>
          <a:effectLst/>
        </p:spPr>
        <p:txBody>
          <a:bodyPr>
            <a:spAutoFit/>
          </a:bodyPr>
          <a:lstStyle/>
          <a:p>
            <a:r>
              <a:rPr lang="en-US" sz="1600" b="1">
                <a:solidFill>
                  <a:schemeClr val="bg1"/>
                </a:solidFill>
                <a:ea typeface="宋体" pitchFamily="2" charset="-122"/>
              </a:rPr>
              <a:t>a) carga puntual positiva</a:t>
            </a:r>
          </a:p>
          <a:p>
            <a:endParaRPr lang="en-US" sz="1600" b="1">
              <a:solidFill>
                <a:schemeClr val="bg1"/>
              </a:solidFill>
              <a:ea typeface="宋体" pitchFamily="2" charset="-122"/>
            </a:endParaRPr>
          </a:p>
          <a:p>
            <a:r>
              <a:rPr lang="en-US" sz="1600" b="1">
                <a:solidFill>
                  <a:schemeClr val="bg1"/>
                </a:solidFill>
                <a:ea typeface="宋体" pitchFamily="2" charset="-122"/>
              </a:rPr>
              <a:t>      </a:t>
            </a:r>
            <a:r>
              <a:rPr lang="en-US" sz="1600" b="1">
                <a:solidFill>
                  <a:schemeClr val="bg2"/>
                </a:solidFill>
                <a:ea typeface="宋体" pitchFamily="2" charset="-122"/>
              </a:rPr>
              <a:t>Flujo Positivo</a:t>
            </a:r>
          </a:p>
          <a:p>
            <a:endParaRPr lang="es-ES" sz="1600" b="1">
              <a:solidFill>
                <a:schemeClr val="bg2"/>
              </a:solidFill>
              <a:ea typeface="宋体" pitchFamily="2" charset="-122"/>
            </a:endParaRPr>
          </a:p>
        </p:txBody>
      </p:sp>
      <p:sp>
        <p:nvSpPr>
          <p:cNvPr id="162836" name="Rectangle 20"/>
          <p:cNvSpPr>
            <a:spLocks noChangeArrowheads="1"/>
          </p:cNvSpPr>
          <p:nvPr/>
        </p:nvSpPr>
        <p:spPr bwMode="auto">
          <a:xfrm>
            <a:off x="4572000" y="5105400"/>
            <a:ext cx="2514600" cy="1069975"/>
          </a:xfrm>
          <a:prstGeom prst="rect">
            <a:avLst/>
          </a:prstGeom>
          <a:solidFill>
            <a:schemeClr val="tx1"/>
          </a:solidFill>
          <a:ln w="9525">
            <a:noFill/>
            <a:miter lim="800000"/>
            <a:headEnd/>
            <a:tailEnd/>
          </a:ln>
          <a:effectLst/>
        </p:spPr>
        <p:txBody>
          <a:bodyPr>
            <a:spAutoFit/>
          </a:bodyPr>
          <a:lstStyle/>
          <a:p>
            <a:r>
              <a:rPr lang="en-US" sz="1600" b="1">
                <a:solidFill>
                  <a:schemeClr val="bg1"/>
                </a:solidFill>
                <a:ea typeface="宋体" pitchFamily="2" charset="-122"/>
              </a:rPr>
              <a:t>a) carga puntual negativa</a:t>
            </a:r>
          </a:p>
          <a:p>
            <a:endParaRPr lang="en-US" sz="1600" b="1">
              <a:solidFill>
                <a:schemeClr val="bg1"/>
              </a:solidFill>
              <a:ea typeface="宋体" pitchFamily="2" charset="-122"/>
            </a:endParaRPr>
          </a:p>
          <a:p>
            <a:r>
              <a:rPr lang="en-US" sz="1600" b="1">
                <a:solidFill>
                  <a:schemeClr val="bg1"/>
                </a:solidFill>
                <a:ea typeface="宋体" pitchFamily="2" charset="-122"/>
              </a:rPr>
              <a:t>      Flujo Negativo</a:t>
            </a:r>
          </a:p>
          <a:p>
            <a:endParaRPr lang="es-ES" sz="1600" b="1">
              <a:solidFill>
                <a:schemeClr val="bg1"/>
              </a:solidFill>
              <a:ea typeface="宋体" pitchFamily="2" charset="-122"/>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idx="4294967295"/>
          </p:nvPr>
        </p:nvSpPr>
        <p:spPr bwMode="auto">
          <a:xfrm>
            <a:off x="685800" y="304800"/>
            <a:ext cx="7772400" cy="838200"/>
          </a:xfrm>
          <a:prstGeom prst="rect">
            <a:avLst/>
          </a:prstGeom>
          <a:noFill/>
          <a:ln>
            <a:miter lim="800000"/>
            <a:headEnd/>
            <a:tailEnd/>
          </a:ln>
        </p:spPr>
        <p:txBody>
          <a:bodyPr anchor="ctr"/>
          <a:lstStyle/>
          <a:p>
            <a:r>
              <a:rPr lang="es-MX"/>
              <a:t>Flujo eléctrico</a:t>
            </a:r>
            <a:endParaRPr lang="es-ES"/>
          </a:p>
        </p:txBody>
      </p:sp>
      <p:sp>
        <p:nvSpPr>
          <p:cNvPr id="164867" name="Text Box 3"/>
          <p:cNvSpPr txBox="1">
            <a:spLocks noChangeArrowheads="1"/>
          </p:cNvSpPr>
          <p:nvPr/>
        </p:nvSpPr>
        <p:spPr bwMode="auto">
          <a:xfrm>
            <a:off x="304800" y="1371600"/>
            <a:ext cx="8610600" cy="2282825"/>
          </a:xfrm>
          <a:prstGeom prst="rect">
            <a:avLst/>
          </a:prstGeom>
          <a:noFill/>
          <a:ln w="9525">
            <a:noFill/>
            <a:miter lim="800000"/>
            <a:headEnd/>
            <a:tailEnd/>
          </a:ln>
        </p:spPr>
        <p:txBody>
          <a:bodyPr>
            <a:spAutoFit/>
          </a:bodyPr>
          <a:lstStyle/>
          <a:p>
            <a:pPr algn="just">
              <a:spcBef>
                <a:spcPct val="50000"/>
              </a:spcBef>
            </a:pPr>
            <a:r>
              <a:rPr lang="es-MX">
                <a:solidFill>
                  <a:schemeClr val="hlink"/>
                </a:solidFill>
                <a:latin typeface="Arial" charset="0"/>
              </a:rPr>
              <a:t>El flujo eléctrico</a:t>
            </a:r>
            <a:r>
              <a:rPr lang="es-MX">
                <a:latin typeface="Arial" charset="0"/>
              </a:rPr>
              <a:t> se representa por medio del número de líneas de campo eléctrico que penetran alguna superficie. N</a:t>
            </a:r>
            <a:r>
              <a:rPr lang="es-ES">
                <a:latin typeface="Arial" charset="0"/>
              </a:rPr>
              <a:t>o mide nada material, sin embargo, se puede imaginar que se mide el flujo de un 'fluido eléctrico' es decir,  una manera de cuantificar la cantidad de fluido que sale o entra por una determinada superficie. </a:t>
            </a:r>
          </a:p>
        </p:txBody>
      </p:sp>
      <p:grpSp>
        <p:nvGrpSpPr>
          <p:cNvPr id="2" name="Group 20"/>
          <p:cNvGrpSpPr>
            <a:grpSpLocks/>
          </p:cNvGrpSpPr>
          <p:nvPr/>
        </p:nvGrpSpPr>
        <p:grpSpPr bwMode="auto">
          <a:xfrm>
            <a:off x="1219200" y="4343400"/>
            <a:ext cx="2057400" cy="1905000"/>
            <a:chOff x="1104" y="1920"/>
            <a:chExt cx="1296" cy="1200"/>
          </a:xfrm>
        </p:grpSpPr>
        <p:sp>
          <p:nvSpPr>
            <p:cNvPr id="164869" name="Line 13"/>
            <p:cNvSpPr>
              <a:spLocks noChangeShapeType="1"/>
            </p:cNvSpPr>
            <p:nvPr/>
          </p:nvSpPr>
          <p:spPr bwMode="auto">
            <a:xfrm>
              <a:off x="1200" y="2160"/>
              <a:ext cx="576" cy="0"/>
            </a:xfrm>
            <a:prstGeom prst="line">
              <a:avLst/>
            </a:prstGeom>
            <a:noFill/>
            <a:ln w="28575">
              <a:solidFill>
                <a:schemeClr val="tx1"/>
              </a:solidFill>
              <a:round/>
              <a:headEnd/>
              <a:tailEnd type="triangle" w="med" len="med"/>
            </a:ln>
          </p:spPr>
          <p:txBody>
            <a:bodyPr/>
            <a:lstStyle/>
            <a:p>
              <a:endParaRPr lang="es-ES"/>
            </a:p>
          </p:txBody>
        </p:sp>
        <p:sp>
          <p:nvSpPr>
            <p:cNvPr id="164870" name="Line 14"/>
            <p:cNvSpPr>
              <a:spLocks noChangeShapeType="1"/>
            </p:cNvSpPr>
            <p:nvPr/>
          </p:nvSpPr>
          <p:spPr bwMode="auto">
            <a:xfrm>
              <a:off x="1248" y="2256"/>
              <a:ext cx="576" cy="0"/>
            </a:xfrm>
            <a:prstGeom prst="line">
              <a:avLst/>
            </a:prstGeom>
            <a:noFill/>
            <a:ln w="28575">
              <a:solidFill>
                <a:schemeClr val="tx1"/>
              </a:solidFill>
              <a:round/>
              <a:headEnd/>
              <a:tailEnd type="triangle" w="med" len="med"/>
            </a:ln>
          </p:spPr>
          <p:txBody>
            <a:bodyPr/>
            <a:lstStyle/>
            <a:p>
              <a:endParaRPr lang="es-ES"/>
            </a:p>
          </p:txBody>
        </p:sp>
        <p:sp>
          <p:nvSpPr>
            <p:cNvPr id="164871" name="Line 15"/>
            <p:cNvSpPr>
              <a:spLocks noChangeShapeType="1"/>
            </p:cNvSpPr>
            <p:nvPr/>
          </p:nvSpPr>
          <p:spPr bwMode="auto">
            <a:xfrm>
              <a:off x="1152" y="2400"/>
              <a:ext cx="576" cy="0"/>
            </a:xfrm>
            <a:prstGeom prst="line">
              <a:avLst/>
            </a:prstGeom>
            <a:noFill/>
            <a:ln w="28575">
              <a:solidFill>
                <a:schemeClr val="tx1"/>
              </a:solidFill>
              <a:round/>
              <a:headEnd/>
              <a:tailEnd type="triangle" w="med" len="med"/>
            </a:ln>
          </p:spPr>
          <p:txBody>
            <a:bodyPr/>
            <a:lstStyle/>
            <a:p>
              <a:endParaRPr lang="es-ES"/>
            </a:p>
          </p:txBody>
        </p:sp>
        <p:sp>
          <p:nvSpPr>
            <p:cNvPr id="164872" name="Line 16"/>
            <p:cNvSpPr>
              <a:spLocks noChangeShapeType="1"/>
            </p:cNvSpPr>
            <p:nvPr/>
          </p:nvSpPr>
          <p:spPr bwMode="auto">
            <a:xfrm>
              <a:off x="1248" y="2592"/>
              <a:ext cx="576" cy="0"/>
            </a:xfrm>
            <a:prstGeom prst="line">
              <a:avLst/>
            </a:prstGeom>
            <a:noFill/>
            <a:ln w="28575">
              <a:solidFill>
                <a:schemeClr val="tx1"/>
              </a:solidFill>
              <a:round/>
              <a:headEnd/>
              <a:tailEnd type="triangle" w="med" len="med"/>
            </a:ln>
          </p:spPr>
          <p:txBody>
            <a:bodyPr/>
            <a:lstStyle/>
            <a:p>
              <a:endParaRPr lang="es-ES"/>
            </a:p>
          </p:txBody>
        </p:sp>
        <p:sp>
          <p:nvSpPr>
            <p:cNvPr id="164873" name="Line 17"/>
            <p:cNvSpPr>
              <a:spLocks noChangeShapeType="1"/>
            </p:cNvSpPr>
            <p:nvPr/>
          </p:nvSpPr>
          <p:spPr bwMode="auto">
            <a:xfrm>
              <a:off x="1104" y="2832"/>
              <a:ext cx="576" cy="0"/>
            </a:xfrm>
            <a:prstGeom prst="line">
              <a:avLst/>
            </a:prstGeom>
            <a:noFill/>
            <a:ln w="28575">
              <a:solidFill>
                <a:schemeClr val="tx1"/>
              </a:solidFill>
              <a:round/>
              <a:headEnd/>
              <a:tailEnd type="triangle" w="med" len="med"/>
            </a:ln>
          </p:spPr>
          <p:txBody>
            <a:bodyPr/>
            <a:lstStyle/>
            <a:p>
              <a:endParaRPr lang="es-ES"/>
            </a:p>
          </p:txBody>
        </p:sp>
        <p:sp>
          <p:nvSpPr>
            <p:cNvPr id="164874" name="Line 18"/>
            <p:cNvSpPr>
              <a:spLocks noChangeShapeType="1"/>
            </p:cNvSpPr>
            <p:nvPr/>
          </p:nvSpPr>
          <p:spPr bwMode="auto">
            <a:xfrm>
              <a:off x="1248" y="2448"/>
              <a:ext cx="576" cy="0"/>
            </a:xfrm>
            <a:prstGeom prst="line">
              <a:avLst/>
            </a:prstGeom>
            <a:noFill/>
            <a:ln w="28575">
              <a:solidFill>
                <a:schemeClr val="tx1"/>
              </a:solidFill>
              <a:round/>
              <a:headEnd/>
              <a:tailEnd type="triangle" w="med" len="med"/>
            </a:ln>
          </p:spPr>
          <p:txBody>
            <a:bodyPr/>
            <a:lstStyle/>
            <a:p>
              <a:endParaRPr lang="es-ES"/>
            </a:p>
          </p:txBody>
        </p:sp>
        <p:sp>
          <p:nvSpPr>
            <p:cNvPr id="164875" name="Line 19"/>
            <p:cNvSpPr>
              <a:spLocks noChangeShapeType="1"/>
            </p:cNvSpPr>
            <p:nvPr/>
          </p:nvSpPr>
          <p:spPr bwMode="auto">
            <a:xfrm>
              <a:off x="1200" y="2688"/>
              <a:ext cx="576" cy="0"/>
            </a:xfrm>
            <a:prstGeom prst="line">
              <a:avLst/>
            </a:prstGeom>
            <a:noFill/>
            <a:ln w="28575">
              <a:solidFill>
                <a:schemeClr val="tx1"/>
              </a:solidFill>
              <a:round/>
              <a:headEnd/>
              <a:tailEnd type="triangle" w="med" len="med"/>
            </a:ln>
          </p:spPr>
          <p:txBody>
            <a:bodyPr/>
            <a:lstStyle/>
            <a:p>
              <a:endParaRPr lang="es-ES"/>
            </a:p>
          </p:txBody>
        </p:sp>
        <p:sp>
          <p:nvSpPr>
            <p:cNvPr id="164876" name="Freeform 4"/>
            <p:cNvSpPr>
              <a:spLocks/>
            </p:cNvSpPr>
            <p:nvPr/>
          </p:nvSpPr>
          <p:spPr bwMode="auto">
            <a:xfrm>
              <a:off x="1584" y="1920"/>
              <a:ext cx="288" cy="1200"/>
            </a:xfrm>
            <a:custGeom>
              <a:avLst/>
              <a:gdLst>
                <a:gd name="T0" fmla="*/ 0 w 288"/>
                <a:gd name="T1" fmla="*/ 1200 h 1200"/>
                <a:gd name="T2" fmla="*/ 0 w 288"/>
                <a:gd name="T3" fmla="*/ 432 h 1200"/>
                <a:gd name="T4" fmla="*/ 288 w 288"/>
                <a:gd name="T5" fmla="*/ 0 h 1200"/>
                <a:gd name="T6" fmla="*/ 288 w 288"/>
                <a:gd name="T7" fmla="*/ 768 h 1200"/>
                <a:gd name="T8" fmla="*/ 0 w 288"/>
                <a:gd name="T9" fmla="*/ 1200 h 1200"/>
                <a:gd name="T10" fmla="*/ 0 60000 65536"/>
                <a:gd name="T11" fmla="*/ 0 60000 65536"/>
                <a:gd name="T12" fmla="*/ 0 60000 65536"/>
                <a:gd name="T13" fmla="*/ 0 60000 65536"/>
                <a:gd name="T14" fmla="*/ 0 60000 65536"/>
                <a:gd name="T15" fmla="*/ 0 w 288"/>
                <a:gd name="T16" fmla="*/ 0 h 1200"/>
                <a:gd name="T17" fmla="*/ 288 w 288"/>
                <a:gd name="T18" fmla="*/ 1200 h 1200"/>
              </a:gdLst>
              <a:ahLst/>
              <a:cxnLst>
                <a:cxn ang="T10">
                  <a:pos x="T0" y="T1"/>
                </a:cxn>
                <a:cxn ang="T11">
                  <a:pos x="T2" y="T3"/>
                </a:cxn>
                <a:cxn ang="T12">
                  <a:pos x="T4" y="T5"/>
                </a:cxn>
                <a:cxn ang="T13">
                  <a:pos x="T6" y="T7"/>
                </a:cxn>
                <a:cxn ang="T14">
                  <a:pos x="T8" y="T9"/>
                </a:cxn>
              </a:cxnLst>
              <a:rect l="T15" t="T16" r="T17" b="T18"/>
              <a:pathLst>
                <a:path w="288" h="1200">
                  <a:moveTo>
                    <a:pt x="0" y="1200"/>
                  </a:moveTo>
                  <a:lnTo>
                    <a:pt x="0" y="432"/>
                  </a:lnTo>
                  <a:lnTo>
                    <a:pt x="288" y="0"/>
                  </a:lnTo>
                  <a:lnTo>
                    <a:pt x="288" y="768"/>
                  </a:lnTo>
                  <a:lnTo>
                    <a:pt x="0" y="1200"/>
                  </a:lnTo>
                  <a:close/>
                </a:path>
              </a:pathLst>
            </a:custGeom>
            <a:solidFill>
              <a:srgbClr val="FFCC66"/>
            </a:solidFill>
            <a:ln w="9525">
              <a:solidFill>
                <a:schemeClr val="tx1"/>
              </a:solidFill>
              <a:round/>
              <a:headEnd/>
              <a:tailEnd/>
            </a:ln>
          </p:spPr>
          <p:txBody>
            <a:bodyPr/>
            <a:lstStyle/>
            <a:p>
              <a:endParaRPr lang="es-MX"/>
            </a:p>
          </p:txBody>
        </p:sp>
        <p:sp>
          <p:nvSpPr>
            <p:cNvPr id="164877" name="Line 6"/>
            <p:cNvSpPr>
              <a:spLocks noChangeShapeType="1"/>
            </p:cNvSpPr>
            <p:nvPr/>
          </p:nvSpPr>
          <p:spPr bwMode="auto">
            <a:xfrm>
              <a:off x="1680" y="2304"/>
              <a:ext cx="576" cy="0"/>
            </a:xfrm>
            <a:prstGeom prst="line">
              <a:avLst/>
            </a:prstGeom>
            <a:noFill/>
            <a:ln w="28575">
              <a:solidFill>
                <a:schemeClr val="tx1"/>
              </a:solidFill>
              <a:round/>
              <a:headEnd/>
              <a:tailEnd type="triangle" w="med" len="med"/>
            </a:ln>
          </p:spPr>
          <p:txBody>
            <a:bodyPr/>
            <a:lstStyle/>
            <a:p>
              <a:endParaRPr lang="es-ES"/>
            </a:p>
          </p:txBody>
        </p:sp>
        <p:sp>
          <p:nvSpPr>
            <p:cNvPr id="164878" name="Line 7"/>
            <p:cNvSpPr>
              <a:spLocks noChangeShapeType="1"/>
            </p:cNvSpPr>
            <p:nvPr/>
          </p:nvSpPr>
          <p:spPr bwMode="auto">
            <a:xfrm>
              <a:off x="1824" y="2160"/>
              <a:ext cx="576" cy="0"/>
            </a:xfrm>
            <a:prstGeom prst="line">
              <a:avLst/>
            </a:prstGeom>
            <a:noFill/>
            <a:ln w="28575">
              <a:solidFill>
                <a:schemeClr val="tx1"/>
              </a:solidFill>
              <a:round/>
              <a:headEnd/>
              <a:tailEnd type="triangle" w="med" len="med"/>
            </a:ln>
          </p:spPr>
          <p:txBody>
            <a:bodyPr/>
            <a:lstStyle/>
            <a:p>
              <a:endParaRPr lang="es-ES"/>
            </a:p>
          </p:txBody>
        </p:sp>
        <p:sp>
          <p:nvSpPr>
            <p:cNvPr id="164879" name="Line 8"/>
            <p:cNvSpPr>
              <a:spLocks noChangeShapeType="1"/>
            </p:cNvSpPr>
            <p:nvPr/>
          </p:nvSpPr>
          <p:spPr bwMode="auto">
            <a:xfrm>
              <a:off x="1776" y="2400"/>
              <a:ext cx="576" cy="0"/>
            </a:xfrm>
            <a:prstGeom prst="line">
              <a:avLst/>
            </a:prstGeom>
            <a:noFill/>
            <a:ln w="28575">
              <a:solidFill>
                <a:schemeClr val="tx1"/>
              </a:solidFill>
              <a:round/>
              <a:headEnd/>
              <a:tailEnd type="triangle" w="med" len="med"/>
            </a:ln>
          </p:spPr>
          <p:txBody>
            <a:bodyPr/>
            <a:lstStyle/>
            <a:p>
              <a:endParaRPr lang="es-ES"/>
            </a:p>
          </p:txBody>
        </p:sp>
        <p:sp>
          <p:nvSpPr>
            <p:cNvPr id="164880" name="Line 9"/>
            <p:cNvSpPr>
              <a:spLocks noChangeShapeType="1"/>
            </p:cNvSpPr>
            <p:nvPr/>
          </p:nvSpPr>
          <p:spPr bwMode="auto">
            <a:xfrm>
              <a:off x="1680" y="2640"/>
              <a:ext cx="576" cy="0"/>
            </a:xfrm>
            <a:prstGeom prst="line">
              <a:avLst/>
            </a:prstGeom>
            <a:noFill/>
            <a:ln w="28575">
              <a:solidFill>
                <a:schemeClr val="tx1"/>
              </a:solidFill>
              <a:round/>
              <a:headEnd/>
              <a:tailEnd type="triangle" w="med" len="med"/>
            </a:ln>
          </p:spPr>
          <p:txBody>
            <a:bodyPr/>
            <a:lstStyle/>
            <a:p>
              <a:endParaRPr lang="es-ES"/>
            </a:p>
          </p:txBody>
        </p:sp>
        <p:sp>
          <p:nvSpPr>
            <p:cNvPr id="164881" name="Line 10"/>
            <p:cNvSpPr>
              <a:spLocks noChangeShapeType="1"/>
            </p:cNvSpPr>
            <p:nvPr/>
          </p:nvSpPr>
          <p:spPr bwMode="auto">
            <a:xfrm>
              <a:off x="1680" y="2496"/>
              <a:ext cx="576" cy="0"/>
            </a:xfrm>
            <a:prstGeom prst="line">
              <a:avLst/>
            </a:prstGeom>
            <a:noFill/>
            <a:ln w="28575">
              <a:solidFill>
                <a:schemeClr val="tx1"/>
              </a:solidFill>
              <a:round/>
              <a:headEnd/>
              <a:tailEnd type="triangle" w="med" len="med"/>
            </a:ln>
          </p:spPr>
          <p:txBody>
            <a:bodyPr/>
            <a:lstStyle/>
            <a:p>
              <a:endParaRPr lang="es-ES"/>
            </a:p>
          </p:txBody>
        </p:sp>
        <p:sp>
          <p:nvSpPr>
            <p:cNvPr id="164882" name="Line 11"/>
            <p:cNvSpPr>
              <a:spLocks noChangeShapeType="1"/>
            </p:cNvSpPr>
            <p:nvPr/>
          </p:nvSpPr>
          <p:spPr bwMode="auto">
            <a:xfrm>
              <a:off x="1824" y="2592"/>
              <a:ext cx="576" cy="0"/>
            </a:xfrm>
            <a:prstGeom prst="line">
              <a:avLst/>
            </a:prstGeom>
            <a:noFill/>
            <a:ln w="28575">
              <a:solidFill>
                <a:schemeClr val="tx1"/>
              </a:solidFill>
              <a:round/>
              <a:headEnd/>
              <a:tailEnd type="triangle" w="med" len="med"/>
            </a:ln>
          </p:spPr>
          <p:txBody>
            <a:bodyPr/>
            <a:lstStyle/>
            <a:p>
              <a:endParaRPr lang="es-ES"/>
            </a:p>
          </p:txBody>
        </p:sp>
        <p:sp>
          <p:nvSpPr>
            <p:cNvPr id="164883" name="Line 12"/>
            <p:cNvSpPr>
              <a:spLocks noChangeShapeType="1"/>
            </p:cNvSpPr>
            <p:nvPr/>
          </p:nvSpPr>
          <p:spPr bwMode="auto">
            <a:xfrm>
              <a:off x="1680" y="2784"/>
              <a:ext cx="576" cy="0"/>
            </a:xfrm>
            <a:prstGeom prst="line">
              <a:avLst/>
            </a:prstGeom>
            <a:noFill/>
            <a:ln w="28575">
              <a:solidFill>
                <a:schemeClr val="tx1"/>
              </a:solidFill>
              <a:round/>
              <a:headEnd/>
              <a:tailEnd type="triangle" w="med" len="med"/>
            </a:ln>
          </p:spPr>
          <p:txBody>
            <a:bodyPr/>
            <a:lstStyle/>
            <a:p>
              <a:endParaRPr lang="es-ES"/>
            </a:p>
          </p:txBody>
        </p:sp>
      </p:grpSp>
      <p:sp>
        <p:nvSpPr>
          <p:cNvPr id="164884" name="Text Box 21"/>
          <p:cNvSpPr txBox="1">
            <a:spLocks noChangeArrowheads="1"/>
          </p:cNvSpPr>
          <p:nvPr/>
        </p:nvSpPr>
        <p:spPr bwMode="auto">
          <a:xfrm>
            <a:off x="3962400" y="3657600"/>
            <a:ext cx="5181600" cy="2830513"/>
          </a:xfrm>
          <a:prstGeom prst="rect">
            <a:avLst/>
          </a:prstGeom>
          <a:noFill/>
          <a:ln w="9525">
            <a:noFill/>
            <a:miter lim="800000"/>
            <a:headEnd/>
            <a:tailEnd/>
          </a:ln>
        </p:spPr>
        <p:txBody>
          <a:bodyPr>
            <a:spAutoFit/>
          </a:bodyPr>
          <a:lstStyle/>
          <a:p>
            <a:pPr>
              <a:spcBef>
                <a:spcPct val="50000"/>
              </a:spcBef>
            </a:pPr>
            <a:r>
              <a:rPr lang="es-MX">
                <a:latin typeface="Arial" charset="0"/>
              </a:rPr>
              <a:t>El número de líneas que penetra una superficie es proporcional a </a:t>
            </a:r>
            <a:r>
              <a:rPr lang="es-MX" i="1">
                <a:latin typeface="Arial" charset="0"/>
              </a:rPr>
              <a:t>EA</a:t>
            </a:r>
            <a:r>
              <a:rPr lang="es-MX">
                <a:latin typeface="Arial" charset="0"/>
              </a:rPr>
              <a:t>. Al producto de la intensidad del campo </a:t>
            </a:r>
            <a:r>
              <a:rPr lang="es-MX" i="1">
                <a:latin typeface="Arial" charset="0"/>
              </a:rPr>
              <a:t>E</a:t>
            </a:r>
            <a:r>
              <a:rPr lang="es-MX">
                <a:latin typeface="Arial" charset="0"/>
              </a:rPr>
              <a:t> por el área de la superficie perpendicular </a:t>
            </a:r>
            <a:r>
              <a:rPr lang="es-MX" i="1">
                <a:latin typeface="Arial" charset="0"/>
              </a:rPr>
              <a:t>A</a:t>
            </a:r>
            <a:r>
              <a:rPr lang="es-MX">
                <a:latin typeface="Arial" charset="0"/>
              </a:rPr>
              <a:t> se le llama flujo eléctrico F.</a:t>
            </a:r>
          </a:p>
          <a:p>
            <a:pPr algn="ctr">
              <a:spcBef>
                <a:spcPct val="50000"/>
              </a:spcBef>
            </a:pPr>
            <a:r>
              <a:rPr lang="es-MX">
                <a:latin typeface="Arial" charset="0"/>
              </a:rPr>
              <a:t>F = </a:t>
            </a:r>
            <a:r>
              <a:rPr lang="es-MX" i="1">
                <a:latin typeface="Arial" charset="0"/>
              </a:rPr>
              <a:t>EA</a:t>
            </a:r>
            <a:endParaRPr lang="es-ES" i="1">
              <a:latin typeface="Arial" charset="0"/>
            </a:endParaRPr>
          </a:p>
        </p:txBody>
      </p:sp>
      <p:sp>
        <p:nvSpPr>
          <p:cNvPr id="164885" name="Text Box 22"/>
          <p:cNvSpPr txBox="1">
            <a:spLocks noChangeArrowheads="1"/>
          </p:cNvSpPr>
          <p:nvPr/>
        </p:nvSpPr>
        <p:spPr bwMode="auto">
          <a:xfrm>
            <a:off x="1676400" y="3886200"/>
            <a:ext cx="1828800" cy="396875"/>
          </a:xfrm>
          <a:prstGeom prst="rect">
            <a:avLst/>
          </a:prstGeom>
          <a:noFill/>
          <a:ln w="9525">
            <a:noFill/>
            <a:miter lim="800000"/>
            <a:headEnd/>
            <a:tailEnd/>
          </a:ln>
        </p:spPr>
        <p:txBody>
          <a:bodyPr>
            <a:spAutoFit/>
          </a:bodyPr>
          <a:lstStyle/>
          <a:p>
            <a:pPr>
              <a:spcBef>
                <a:spcPct val="50000"/>
              </a:spcBef>
            </a:pPr>
            <a:r>
              <a:rPr lang="es-MX" sz="2000"/>
              <a:t>Área </a:t>
            </a:r>
            <a:r>
              <a:rPr lang="es-MX" sz="2000" i="1"/>
              <a:t>A</a:t>
            </a:r>
            <a:endParaRPr lang="es-ES" sz="2000" i="1"/>
          </a:p>
        </p:txBody>
      </p:sp>
      <p:sp>
        <p:nvSpPr>
          <p:cNvPr id="164886" name="Text Box 23"/>
          <p:cNvSpPr txBox="1">
            <a:spLocks noChangeArrowheads="1"/>
          </p:cNvSpPr>
          <p:nvPr/>
        </p:nvSpPr>
        <p:spPr bwMode="auto">
          <a:xfrm>
            <a:off x="3124200" y="4876800"/>
            <a:ext cx="457200" cy="396875"/>
          </a:xfrm>
          <a:prstGeom prst="rect">
            <a:avLst/>
          </a:prstGeom>
          <a:noFill/>
          <a:ln w="9525">
            <a:noFill/>
            <a:miter lim="800000"/>
            <a:headEnd/>
            <a:tailEnd/>
          </a:ln>
        </p:spPr>
        <p:txBody>
          <a:bodyPr>
            <a:spAutoFit/>
          </a:bodyPr>
          <a:lstStyle/>
          <a:p>
            <a:pPr>
              <a:spcBef>
                <a:spcPct val="50000"/>
              </a:spcBef>
            </a:pPr>
            <a:r>
              <a:rPr lang="es-MX" sz="2000" i="1"/>
              <a:t>E</a:t>
            </a:r>
            <a:endParaRPr lang="es-ES" sz="2000" i="1"/>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bwMode="auto">
          <a:xfrm>
            <a:off x="685800" y="381000"/>
            <a:ext cx="7772400" cy="914400"/>
          </a:xfrm>
          <a:noFill/>
          <a:ln>
            <a:miter lim="800000"/>
            <a:headEnd/>
            <a:tailEnd/>
          </a:ln>
        </p:spPr>
        <p:txBody>
          <a:bodyPr vert="horz" wrap="square" lIns="91440" tIns="45720" rIns="91440" bIns="45720" numCol="1" anchor="t" anchorCtr="0" compatLnSpc="1">
            <a:prstTxWarp prst="textNoShape">
              <a:avLst/>
            </a:prstTxWarp>
          </a:bodyPr>
          <a:lstStyle/>
          <a:p>
            <a:r>
              <a:rPr lang="es-ES"/>
              <a:t>La ley de Gauss</a:t>
            </a:r>
          </a:p>
        </p:txBody>
      </p:sp>
      <p:sp>
        <p:nvSpPr>
          <p:cNvPr id="133123" name="Rectangle 3"/>
          <p:cNvSpPr>
            <a:spLocks noGrp="1" noChangeArrowheads="1"/>
          </p:cNvSpPr>
          <p:nvPr>
            <p:ph type="body" idx="1"/>
          </p:nvPr>
        </p:nvSpPr>
        <p:spPr bwMode="auto">
          <a:xfrm>
            <a:off x="685800" y="17526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algn="just"/>
            <a:r>
              <a:rPr lang="es-ES" sz="2800" b="1"/>
              <a:t>La ley de Gauss constituye una de las leyes fundamentales de la Teoría Electromagnética.</a:t>
            </a:r>
          </a:p>
          <a:p>
            <a:pPr algn="just"/>
            <a:r>
              <a:rPr lang="es-ES" sz="2800" b="1"/>
              <a:t>Se trata de una relación entre la carga encerrada en una superficie y el flujo de su campo eléctrico, a través de la misma.</a:t>
            </a:r>
          </a:p>
          <a:p>
            <a:pPr algn="just"/>
            <a:r>
              <a:rPr lang="es-ES" sz="2800" b="1"/>
              <a:t>Constituye un medio para obtener expresiones de campos eléctricos, con suficientes condiciones de simetría.</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idx="4294967295"/>
          </p:nvPr>
        </p:nvSpPr>
        <p:spPr bwMode="auto">
          <a:xfrm>
            <a:off x="304800" y="800100"/>
            <a:ext cx="8610600" cy="4991100"/>
          </a:xfrm>
          <a:prstGeom prst="rect">
            <a:avLst/>
          </a:prstGeom>
          <a:noFill/>
          <a:ln>
            <a:miter lim="800000"/>
            <a:headEnd/>
            <a:tailEnd/>
          </a:ln>
        </p:spPr>
        <p:txBody>
          <a:bodyPr/>
          <a:lstStyle/>
          <a:p>
            <a:pPr algn="just"/>
            <a:r>
              <a:rPr lang="es-ES" sz="2000" dirty="0">
                <a:solidFill>
                  <a:schemeClr val="tx1"/>
                </a:solidFill>
                <a:effectLst/>
              </a:rPr>
              <a:t>la ley de Gauss te permite conocer el flujo que pasa por figuras muy complejas y esta ley establece que ⌠θ=</a:t>
            </a:r>
            <a:r>
              <a:rPr lang="es-ES" sz="2000" dirty="0" err="1">
                <a:solidFill>
                  <a:schemeClr val="tx1"/>
                </a:solidFill>
                <a:effectLst/>
              </a:rPr>
              <a:t>E⌠ds</a:t>
            </a:r>
            <a:r>
              <a:rPr lang="es-ES" sz="2000" dirty="0">
                <a:solidFill>
                  <a:schemeClr val="tx1"/>
                </a:solidFill>
                <a:effectLst/>
              </a:rPr>
              <a:t>. </a:t>
            </a:r>
            <a:r>
              <a:rPr lang="es-CL" sz="2000" dirty="0">
                <a:solidFill>
                  <a:schemeClr val="tx1"/>
                </a:solidFill>
                <a:effectLst/>
              </a:rPr>
              <a:t>E</a:t>
            </a:r>
            <a:r>
              <a:rPr lang="es-ES" sz="2000" dirty="0">
                <a:solidFill>
                  <a:schemeClr val="tx1"/>
                </a:solidFill>
                <a:effectLst/>
              </a:rPr>
              <a:t>l fuljo eléctrico sobre una superficie </a:t>
            </a:r>
            <a:r>
              <a:rPr lang="es-ES" sz="2000" dirty="0" err="1">
                <a:solidFill>
                  <a:schemeClr val="tx1"/>
                </a:solidFill>
                <a:effectLst/>
              </a:rPr>
              <a:t>gausiana</a:t>
            </a:r>
            <a:r>
              <a:rPr lang="es-ES" sz="2000" dirty="0">
                <a:solidFill>
                  <a:schemeClr val="tx1"/>
                </a:solidFill>
                <a:effectLst/>
              </a:rPr>
              <a:t> es el campo por el área. "se entiende como superficie </a:t>
            </a:r>
            <a:r>
              <a:rPr lang="es-ES" sz="2000" dirty="0" err="1">
                <a:solidFill>
                  <a:schemeClr val="tx1"/>
                </a:solidFill>
                <a:effectLst/>
              </a:rPr>
              <a:t>gausiana</a:t>
            </a:r>
            <a:r>
              <a:rPr lang="es-ES" sz="2000" dirty="0">
                <a:solidFill>
                  <a:schemeClr val="tx1"/>
                </a:solidFill>
                <a:effectLst/>
              </a:rPr>
              <a:t> a un cuerpo cerrado que divide el espacio en dos zonas del cual no se puede pasar de una zona a otra sin atravesar la superficie" ejemplo: una esfera, un cubo...otros. Se establece también que E=Q/E0 el campo es igual a la carga sobre </a:t>
            </a:r>
            <a:r>
              <a:rPr lang="es-ES" sz="2000" dirty="0" err="1">
                <a:solidFill>
                  <a:schemeClr val="tx1"/>
                </a:solidFill>
                <a:effectLst/>
              </a:rPr>
              <a:t>exilum</a:t>
            </a:r>
            <a:r>
              <a:rPr lang="es-ES" sz="2000" dirty="0">
                <a:solidFill>
                  <a:schemeClr val="tx1"/>
                </a:solidFill>
                <a:effectLst/>
              </a:rPr>
              <a:t> </a:t>
            </a:r>
            <a:r>
              <a:rPr lang="es-ES" sz="2000" dirty="0" smtClean="0">
                <a:solidFill>
                  <a:schemeClr val="tx1"/>
                </a:solidFill>
                <a:effectLst/>
              </a:rPr>
              <a:t>sub. cero. "</a:t>
            </a:r>
            <a:r>
              <a:rPr lang="es-ES" sz="2000" dirty="0">
                <a:solidFill>
                  <a:schemeClr val="tx1"/>
                </a:solidFill>
                <a:effectLst/>
              </a:rPr>
              <a:t>constante". </a:t>
            </a:r>
            <a:r>
              <a:rPr lang="es-CL" sz="2000" dirty="0">
                <a:solidFill>
                  <a:schemeClr val="tx1"/>
                </a:solidFill>
                <a:effectLst/>
              </a:rPr>
              <a:t/>
            </a:r>
            <a:br>
              <a:rPr lang="es-CL" sz="2000" dirty="0">
                <a:solidFill>
                  <a:schemeClr val="tx1"/>
                </a:solidFill>
                <a:effectLst/>
              </a:rPr>
            </a:br>
            <a:r>
              <a:rPr lang="es-CL" sz="2000" dirty="0">
                <a:solidFill>
                  <a:schemeClr val="tx1"/>
                </a:solidFill>
                <a:effectLst/>
              </a:rPr>
              <a:t>E</a:t>
            </a:r>
            <a:r>
              <a:rPr lang="es-ES" sz="2000" dirty="0" err="1">
                <a:solidFill>
                  <a:schemeClr val="tx1"/>
                </a:solidFill>
                <a:effectLst/>
              </a:rPr>
              <a:t>jemplo</a:t>
            </a:r>
            <a:r>
              <a:rPr lang="es-CL" sz="2000" dirty="0">
                <a:solidFill>
                  <a:schemeClr val="tx1"/>
                </a:solidFill>
                <a:effectLst/>
              </a:rPr>
              <a:t>:</a:t>
            </a:r>
            <a:br>
              <a:rPr lang="es-CL" sz="2000" dirty="0">
                <a:solidFill>
                  <a:schemeClr val="tx1"/>
                </a:solidFill>
                <a:effectLst/>
              </a:rPr>
            </a:br>
            <a:r>
              <a:rPr lang="es-ES" sz="2000" dirty="0">
                <a:solidFill>
                  <a:schemeClr val="tx1"/>
                </a:solidFill>
                <a:effectLst/>
              </a:rPr>
              <a:t>el fuljo eléctrico que pasa por la cara de cubo de 10 m de largo dicho campo es generado por un plano infinito 8 N/c. aplicas gauss ⌠θ=</a:t>
            </a:r>
            <a:r>
              <a:rPr lang="es-ES" sz="2000" dirty="0" err="1">
                <a:solidFill>
                  <a:schemeClr val="tx1"/>
                </a:solidFill>
                <a:effectLst/>
              </a:rPr>
              <a:t>E⌠ds</a:t>
            </a:r>
            <a:r>
              <a:rPr lang="es-ES" sz="2000" dirty="0">
                <a:solidFill>
                  <a:schemeClr val="tx1"/>
                </a:solidFill>
                <a:effectLst/>
              </a:rPr>
              <a:t>. E= 8 N/C * el área del cuadrado que es una cara de un cubo 10*10 entonces el fuljo eléctrico en igual a 800</a:t>
            </a:r>
            <a:r>
              <a:rPr lang="es-CL" sz="2000" dirty="0">
                <a:solidFill>
                  <a:schemeClr val="tx1"/>
                </a:solidFill>
                <a:effectLst/>
              </a:rPr>
              <a:t>. </a:t>
            </a:r>
            <a:br>
              <a:rPr lang="es-CL" sz="2000" dirty="0">
                <a:solidFill>
                  <a:schemeClr val="tx1"/>
                </a:solidFill>
                <a:effectLst/>
              </a:rPr>
            </a:br>
            <a:r>
              <a:rPr lang="es-CL" sz="2000" dirty="0">
                <a:solidFill>
                  <a:schemeClr val="tx1"/>
                </a:solidFill>
                <a:effectLst/>
              </a:rPr>
              <a:t>L</a:t>
            </a:r>
            <a:r>
              <a:rPr lang="es-ES" sz="2000" dirty="0">
                <a:solidFill>
                  <a:schemeClr val="tx1"/>
                </a:solidFill>
                <a:effectLst/>
              </a:rPr>
              <a:t>a ley de gauss te sirve para calcular el f</a:t>
            </a:r>
            <a:r>
              <a:rPr lang="es-CL" sz="2000" dirty="0">
                <a:solidFill>
                  <a:schemeClr val="tx1"/>
                </a:solidFill>
                <a:effectLst/>
              </a:rPr>
              <a:t>l</a:t>
            </a:r>
            <a:r>
              <a:rPr lang="es-ES" sz="2000" dirty="0" err="1">
                <a:solidFill>
                  <a:schemeClr val="tx1"/>
                </a:solidFill>
                <a:effectLst/>
              </a:rPr>
              <a:t>ujo</a:t>
            </a:r>
            <a:r>
              <a:rPr lang="es-ES" sz="2000" dirty="0">
                <a:solidFill>
                  <a:schemeClr val="tx1"/>
                </a:solidFill>
                <a:effectLst/>
              </a:rPr>
              <a:t> eléctrico en figura</a:t>
            </a:r>
            <a:r>
              <a:rPr lang="es-CL" sz="2000" dirty="0">
                <a:solidFill>
                  <a:schemeClr val="tx1"/>
                </a:solidFill>
                <a:effectLst/>
              </a:rPr>
              <a:t>s</a:t>
            </a:r>
            <a:r>
              <a:rPr lang="es-ES" sz="2000" dirty="0">
                <a:solidFill>
                  <a:schemeClr val="tx1"/>
                </a:solidFill>
                <a:effectLst/>
              </a:rPr>
              <a:t> extrañas imagínate que alumbras con una lámpara la cara sobre la cual te piden el flujo la sombra que veas en la pared es el área que metes en la formula. Por eso para la cara de un cubo es el área de un cuadrado L*L. vez. </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Oval 4"/>
          <p:cNvSpPr>
            <a:spLocks noChangeArrowheads="1"/>
          </p:cNvSpPr>
          <p:nvPr/>
        </p:nvSpPr>
        <p:spPr bwMode="auto">
          <a:xfrm>
            <a:off x="1143000" y="3886200"/>
            <a:ext cx="2209800" cy="2209800"/>
          </a:xfrm>
          <a:prstGeom prst="ellipse">
            <a:avLst/>
          </a:prstGeom>
          <a:solidFill>
            <a:srgbClr val="DDDDDD"/>
          </a:solidFill>
          <a:ln w="9525">
            <a:solidFill>
              <a:schemeClr val="tx1"/>
            </a:solidFill>
            <a:round/>
            <a:headEnd/>
            <a:tailEnd/>
          </a:ln>
        </p:spPr>
        <p:txBody>
          <a:bodyPr wrap="none" anchor="ctr"/>
          <a:lstStyle/>
          <a:p>
            <a:endParaRPr lang="es-MX"/>
          </a:p>
        </p:txBody>
      </p:sp>
      <p:sp>
        <p:nvSpPr>
          <p:cNvPr id="167939" name="Rectangle 2"/>
          <p:cNvSpPr>
            <a:spLocks noGrp="1" noChangeArrowheads="1"/>
          </p:cNvSpPr>
          <p:nvPr>
            <p:ph type="title" idx="4294967295"/>
          </p:nvPr>
        </p:nvSpPr>
        <p:spPr bwMode="auto">
          <a:xfrm>
            <a:off x="685800" y="152400"/>
            <a:ext cx="7772400" cy="685800"/>
          </a:xfrm>
          <a:prstGeom prst="rect">
            <a:avLst/>
          </a:prstGeom>
          <a:noFill/>
          <a:ln>
            <a:miter lim="800000"/>
            <a:headEnd/>
            <a:tailEnd/>
          </a:ln>
        </p:spPr>
        <p:txBody>
          <a:bodyPr anchor="ctr">
            <a:normAutofit fontScale="90000"/>
          </a:bodyPr>
          <a:lstStyle/>
          <a:p>
            <a:r>
              <a:rPr lang="es-MX"/>
              <a:t>Ley de Gauss</a:t>
            </a:r>
            <a:endParaRPr lang="es-ES"/>
          </a:p>
        </p:txBody>
      </p:sp>
      <p:sp>
        <p:nvSpPr>
          <p:cNvPr id="167940" name="Oval 3"/>
          <p:cNvSpPr>
            <a:spLocks noChangeArrowheads="1"/>
          </p:cNvSpPr>
          <p:nvPr/>
        </p:nvSpPr>
        <p:spPr bwMode="auto">
          <a:xfrm>
            <a:off x="2133600" y="4876800"/>
            <a:ext cx="228600" cy="228600"/>
          </a:xfrm>
          <a:prstGeom prst="ellipse">
            <a:avLst/>
          </a:prstGeom>
          <a:solidFill>
            <a:srgbClr val="FF0000"/>
          </a:solidFill>
          <a:ln w="9525">
            <a:solidFill>
              <a:schemeClr val="tx1"/>
            </a:solidFill>
            <a:round/>
            <a:headEnd/>
            <a:tailEnd/>
          </a:ln>
        </p:spPr>
        <p:txBody>
          <a:bodyPr wrap="none" anchor="ctr"/>
          <a:lstStyle/>
          <a:p>
            <a:endParaRPr lang="es-MX"/>
          </a:p>
        </p:txBody>
      </p:sp>
      <p:sp>
        <p:nvSpPr>
          <p:cNvPr id="167941" name="Line 5"/>
          <p:cNvSpPr>
            <a:spLocks noChangeShapeType="1"/>
          </p:cNvSpPr>
          <p:nvPr/>
        </p:nvSpPr>
        <p:spPr bwMode="auto">
          <a:xfrm flipH="1" flipV="1">
            <a:off x="1371600" y="4267200"/>
            <a:ext cx="838200" cy="685800"/>
          </a:xfrm>
          <a:prstGeom prst="line">
            <a:avLst/>
          </a:prstGeom>
          <a:noFill/>
          <a:ln w="28575">
            <a:solidFill>
              <a:schemeClr val="hlink"/>
            </a:solidFill>
            <a:round/>
            <a:headEnd/>
            <a:tailEnd/>
          </a:ln>
        </p:spPr>
        <p:txBody>
          <a:bodyPr/>
          <a:lstStyle/>
          <a:p>
            <a:endParaRPr lang="es-ES"/>
          </a:p>
        </p:txBody>
      </p:sp>
      <p:sp>
        <p:nvSpPr>
          <p:cNvPr id="167942" name="Freeform 6"/>
          <p:cNvSpPr>
            <a:spLocks/>
          </p:cNvSpPr>
          <p:nvPr/>
        </p:nvSpPr>
        <p:spPr bwMode="auto">
          <a:xfrm>
            <a:off x="2743200" y="4419600"/>
            <a:ext cx="304800" cy="228600"/>
          </a:xfrm>
          <a:custGeom>
            <a:avLst/>
            <a:gdLst>
              <a:gd name="T0" fmla="*/ 96 w 192"/>
              <a:gd name="T1" fmla="*/ 0 h 144"/>
              <a:gd name="T2" fmla="*/ 0 w 192"/>
              <a:gd name="T3" fmla="*/ 48 h 144"/>
              <a:gd name="T4" fmla="*/ 96 w 192"/>
              <a:gd name="T5" fmla="*/ 144 h 144"/>
              <a:gd name="T6" fmla="*/ 192 w 192"/>
              <a:gd name="T7" fmla="*/ 96 h 144"/>
              <a:gd name="T8" fmla="*/ 96 w 192"/>
              <a:gd name="T9" fmla="*/ 0 h 144"/>
              <a:gd name="T10" fmla="*/ 0 60000 65536"/>
              <a:gd name="T11" fmla="*/ 0 60000 65536"/>
              <a:gd name="T12" fmla="*/ 0 60000 65536"/>
              <a:gd name="T13" fmla="*/ 0 60000 65536"/>
              <a:gd name="T14" fmla="*/ 0 60000 65536"/>
              <a:gd name="T15" fmla="*/ 0 w 192"/>
              <a:gd name="T16" fmla="*/ 0 h 144"/>
              <a:gd name="T17" fmla="*/ 192 w 192"/>
              <a:gd name="T18" fmla="*/ 144 h 144"/>
            </a:gdLst>
            <a:ahLst/>
            <a:cxnLst>
              <a:cxn ang="T10">
                <a:pos x="T0" y="T1"/>
              </a:cxn>
              <a:cxn ang="T11">
                <a:pos x="T2" y="T3"/>
              </a:cxn>
              <a:cxn ang="T12">
                <a:pos x="T4" y="T5"/>
              </a:cxn>
              <a:cxn ang="T13">
                <a:pos x="T6" y="T7"/>
              </a:cxn>
              <a:cxn ang="T14">
                <a:pos x="T8" y="T9"/>
              </a:cxn>
            </a:cxnLst>
            <a:rect l="T15" t="T16" r="T17" b="T18"/>
            <a:pathLst>
              <a:path w="192" h="144">
                <a:moveTo>
                  <a:pt x="96" y="0"/>
                </a:moveTo>
                <a:lnTo>
                  <a:pt x="0" y="48"/>
                </a:lnTo>
                <a:lnTo>
                  <a:pt x="96" y="144"/>
                </a:lnTo>
                <a:lnTo>
                  <a:pt x="192" y="96"/>
                </a:lnTo>
                <a:lnTo>
                  <a:pt x="96" y="0"/>
                </a:lnTo>
                <a:close/>
              </a:path>
            </a:pathLst>
          </a:custGeom>
          <a:solidFill>
            <a:schemeClr val="accent1"/>
          </a:solidFill>
          <a:ln w="9525">
            <a:solidFill>
              <a:schemeClr val="tx1"/>
            </a:solidFill>
            <a:round/>
            <a:headEnd/>
            <a:tailEnd/>
          </a:ln>
        </p:spPr>
        <p:txBody>
          <a:bodyPr/>
          <a:lstStyle/>
          <a:p>
            <a:endParaRPr lang="es-MX"/>
          </a:p>
        </p:txBody>
      </p:sp>
      <p:sp>
        <p:nvSpPr>
          <p:cNvPr id="167943" name="Line 7"/>
          <p:cNvSpPr>
            <a:spLocks noChangeShapeType="1"/>
          </p:cNvSpPr>
          <p:nvPr/>
        </p:nvSpPr>
        <p:spPr bwMode="auto">
          <a:xfrm flipV="1">
            <a:off x="2895600" y="3886200"/>
            <a:ext cx="533400" cy="609600"/>
          </a:xfrm>
          <a:prstGeom prst="line">
            <a:avLst/>
          </a:prstGeom>
          <a:noFill/>
          <a:ln w="28575">
            <a:solidFill>
              <a:schemeClr val="hlink"/>
            </a:solidFill>
            <a:round/>
            <a:headEnd/>
            <a:tailEnd type="triangle" w="med" len="med"/>
          </a:ln>
        </p:spPr>
        <p:txBody>
          <a:bodyPr/>
          <a:lstStyle/>
          <a:p>
            <a:endParaRPr lang="es-ES"/>
          </a:p>
        </p:txBody>
      </p:sp>
      <p:sp>
        <p:nvSpPr>
          <p:cNvPr id="167944" name="Line 8"/>
          <p:cNvSpPr>
            <a:spLocks noChangeShapeType="1"/>
          </p:cNvSpPr>
          <p:nvPr/>
        </p:nvSpPr>
        <p:spPr bwMode="auto">
          <a:xfrm flipV="1">
            <a:off x="2895600" y="3429000"/>
            <a:ext cx="1066800" cy="1143000"/>
          </a:xfrm>
          <a:prstGeom prst="line">
            <a:avLst/>
          </a:prstGeom>
          <a:noFill/>
          <a:ln w="28575">
            <a:solidFill>
              <a:schemeClr val="hlink"/>
            </a:solidFill>
            <a:round/>
            <a:headEnd/>
            <a:tailEnd type="triangle" w="med" len="med"/>
          </a:ln>
        </p:spPr>
        <p:txBody>
          <a:bodyPr/>
          <a:lstStyle/>
          <a:p>
            <a:endParaRPr lang="es-ES"/>
          </a:p>
        </p:txBody>
      </p:sp>
      <p:sp>
        <p:nvSpPr>
          <p:cNvPr id="167945" name="Text Box 9"/>
          <p:cNvSpPr txBox="1">
            <a:spLocks noChangeArrowheads="1"/>
          </p:cNvSpPr>
          <p:nvPr/>
        </p:nvSpPr>
        <p:spPr bwMode="auto">
          <a:xfrm>
            <a:off x="1676400" y="4191000"/>
            <a:ext cx="533400" cy="396875"/>
          </a:xfrm>
          <a:prstGeom prst="rect">
            <a:avLst/>
          </a:prstGeom>
          <a:noFill/>
          <a:ln w="9525">
            <a:noFill/>
            <a:miter lim="800000"/>
            <a:headEnd/>
            <a:tailEnd/>
          </a:ln>
        </p:spPr>
        <p:txBody>
          <a:bodyPr>
            <a:spAutoFit/>
          </a:bodyPr>
          <a:lstStyle/>
          <a:p>
            <a:pPr>
              <a:spcBef>
                <a:spcPct val="50000"/>
              </a:spcBef>
            </a:pPr>
            <a:r>
              <a:rPr lang="es-MX" sz="2000" i="1">
                <a:solidFill>
                  <a:schemeClr val="hlink"/>
                </a:solidFill>
              </a:rPr>
              <a:t>r</a:t>
            </a:r>
            <a:endParaRPr lang="es-ES" sz="2000" i="1">
              <a:solidFill>
                <a:schemeClr val="hlink"/>
              </a:solidFill>
            </a:endParaRPr>
          </a:p>
        </p:txBody>
      </p:sp>
      <p:sp>
        <p:nvSpPr>
          <p:cNvPr id="167946" name="Text Box 10"/>
          <p:cNvSpPr txBox="1">
            <a:spLocks noChangeArrowheads="1"/>
          </p:cNvSpPr>
          <p:nvPr/>
        </p:nvSpPr>
        <p:spPr bwMode="auto">
          <a:xfrm>
            <a:off x="3657600" y="3657600"/>
            <a:ext cx="533400" cy="396875"/>
          </a:xfrm>
          <a:prstGeom prst="rect">
            <a:avLst/>
          </a:prstGeom>
          <a:noFill/>
          <a:ln w="9525">
            <a:noFill/>
            <a:miter lim="800000"/>
            <a:headEnd/>
            <a:tailEnd/>
          </a:ln>
        </p:spPr>
        <p:txBody>
          <a:bodyPr>
            <a:spAutoFit/>
          </a:bodyPr>
          <a:lstStyle/>
          <a:p>
            <a:pPr>
              <a:spcBef>
                <a:spcPct val="50000"/>
              </a:spcBef>
            </a:pPr>
            <a:r>
              <a:rPr lang="es-MX" sz="2000" b="1"/>
              <a:t>E</a:t>
            </a:r>
            <a:endParaRPr lang="es-ES" sz="2000" b="1"/>
          </a:p>
        </p:txBody>
      </p:sp>
      <p:sp>
        <p:nvSpPr>
          <p:cNvPr id="167947" name="Text Box 11"/>
          <p:cNvSpPr txBox="1">
            <a:spLocks noChangeArrowheads="1"/>
          </p:cNvSpPr>
          <p:nvPr/>
        </p:nvSpPr>
        <p:spPr bwMode="auto">
          <a:xfrm>
            <a:off x="2819400" y="3657600"/>
            <a:ext cx="533400" cy="396875"/>
          </a:xfrm>
          <a:prstGeom prst="rect">
            <a:avLst/>
          </a:prstGeom>
          <a:noFill/>
          <a:ln w="9525">
            <a:noFill/>
            <a:miter lim="800000"/>
            <a:headEnd/>
            <a:tailEnd/>
          </a:ln>
        </p:spPr>
        <p:txBody>
          <a:bodyPr>
            <a:spAutoFit/>
          </a:bodyPr>
          <a:lstStyle/>
          <a:p>
            <a:pPr>
              <a:spcBef>
                <a:spcPct val="50000"/>
              </a:spcBef>
            </a:pPr>
            <a:r>
              <a:rPr lang="es-MX" sz="2000"/>
              <a:t>d</a:t>
            </a:r>
            <a:r>
              <a:rPr lang="es-MX" sz="2000" b="1"/>
              <a:t>A</a:t>
            </a:r>
            <a:endParaRPr lang="es-ES" sz="2000" b="1"/>
          </a:p>
        </p:txBody>
      </p:sp>
      <p:sp>
        <p:nvSpPr>
          <p:cNvPr id="167948" name="Text Box 12"/>
          <p:cNvSpPr txBox="1">
            <a:spLocks noChangeArrowheads="1"/>
          </p:cNvSpPr>
          <p:nvPr/>
        </p:nvSpPr>
        <p:spPr bwMode="auto">
          <a:xfrm>
            <a:off x="1905000" y="5105400"/>
            <a:ext cx="533400" cy="396875"/>
          </a:xfrm>
          <a:prstGeom prst="rect">
            <a:avLst/>
          </a:prstGeom>
          <a:noFill/>
          <a:ln w="9525">
            <a:noFill/>
            <a:miter lim="800000"/>
            <a:headEnd/>
            <a:tailEnd/>
          </a:ln>
        </p:spPr>
        <p:txBody>
          <a:bodyPr>
            <a:spAutoFit/>
          </a:bodyPr>
          <a:lstStyle/>
          <a:p>
            <a:pPr>
              <a:spcBef>
                <a:spcPct val="50000"/>
              </a:spcBef>
            </a:pPr>
            <a:r>
              <a:rPr lang="es-MX" sz="2000" i="1">
                <a:solidFill>
                  <a:schemeClr val="hlink"/>
                </a:solidFill>
              </a:rPr>
              <a:t>q</a:t>
            </a:r>
            <a:endParaRPr lang="es-ES" sz="2000" i="1">
              <a:solidFill>
                <a:schemeClr val="hlink"/>
              </a:solidFill>
            </a:endParaRPr>
          </a:p>
        </p:txBody>
      </p:sp>
      <p:sp>
        <p:nvSpPr>
          <p:cNvPr id="167949" name="Text Box 13"/>
          <p:cNvSpPr txBox="1">
            <a:spLocks noChangeArrowheads="1"/>
          </p:cNvSpPr>
          <p:nvPr/>
        </p:nvSpPr>
        <p:spPr bwMode="auto">
          <a:xfrm>
            <a:off x="533400" y="1143000"/>
            <a:ext cx="8001000" cy="822325"/>
          </a:xfrm>
          <a:prstGeom prst="rect">
            <a:avLst/>
          </a:prstGeom>
          <a:noFill/>
          <a:ln w="9525">
            <a:noFill/>
            <a:miter lim="800000"/>
            <a:headEnd/>
            <a:tailEnd/>
          </a:ln>
        </p:spPr>
        <p:txBody>
          <a:bodyPr>
            <a:spAutoFit/>
          </a:bodyPr>
          <a:lstStyle/>
          <a:p>
            <a:pPr>
              <a:spcBef>
                <a:spcPct val="50000"/>
              </a:spcBef>
            </a:pPr>
            <a:r>
              <a:rPr lang="es-MX"/>
              <a:t>Considere una carga puntual </a:t>
            </a:r>
            <a:r>
              <a:rPr lang="es-MX" i="1"/>
              <a:t>q</a:t>
            </a:r>
            <a:r>
              <a:rPr lang="es-MX"/>
              <a:t>. El flujo en una esfera de radio </a:t>
            </a:r>
            <a:r>
              <a:rPr lang="es-MX" i="1"/>
              <a:t>r</a:t>
            </a:r>
            <a:r>
              <a:rPr lang="es-MX"/>
              <a:t> será:</a:t>
            </a:r>
            <a:endParaRPr lang="es-ES"/>
          </a:p>
        </p:txBody>
      </p:sp>
      <p:graphicFrame>
        <p:nvGraphicFramePr>
          <p:cNvPr id="167950" name="Object 14"/>
          <p:cNvGraphicFramePr>
            <a:graphicFrameLocks noChangeAspect="1"/>
          </p:cNvGraphicFramePr>
          <p:nvPr/>
        </p:nvGraphicFramePr>
        <p:xfrm>
          <a:off x="1547813" y="1989138"/>
          <a:ext cx="6973887" cy="1004887"/>
        </p:xfrm>
        <a:graphic>
          <a:graphicData uri="http://schemas.openxmlformats.org/presentationml/2006/ole">
            <p:oleObj spid="_x0000_s2050" name="Ecuación" r:id="rId3" imgW="2984400" imgH="431640" progId="Equation.3">
              <p:embed/>
            </p:oleObj>
          </a:graphicData>
        </a:graphic>
      </p:graphicFrame>
      <p:sp>
        <p:nvSpPr>
          <p:cNvPr id="167951" name="Text Box 15"/>
          <p:cNvSpPr txBox="1">
            <a:spLocks noChangeArrowheads="1"/>
          </p:cNvSpPr>
          <p:nvPr/>
        </p:nvSpPr>
        <p:spPr bwMode="auto">
          <a:xfrm>
            <a:off x="4572000" y="3657600"/>
            <a:ext cx="4267200" cy="1917700"/>
          </a:xfrm>
          <a:prstGeom prst="rect">
            <a:avLst/>
          </a:prstGeom>
          <a:noFill/>
          <a:ln w="9525">
            <a:noFill/>
            <a:miter lim="800000"/>
            <a:headEnd/>
            <a:tailEnd/>
          </a:ln>
        </p:spPr>
        <p:txBody>
          <a:bodyPr>
            <a:spAutoFit/>
          </a:bodyPr>
          <a:lstStyle/>
          <a:p>
            <a:pPr algn="just">
              <a:spcBef>
                <a:spcPct val="50000"/>
              </a:spcBef>
            </a:pPr>
            <a:r>
              <a:rPr lang="es-MX"/>
              <a:t>La ley de Gauss establece que el flujo eléctrico neto a través de una superficie cerrada es igual a la carga neta dentro de la superficie dividida por </a:t>
            </a:r>
            <a:r>
              <a:rPr lang="es-MX">
                <a:latin typeface="Symbol" pitchFamily="18" charset="2"/>
              </a:rPr>
              <a:t>e</a:t>
            </a:r>
            <a:r>
              <a:rPr lang="es-MX" baseline="-25000"/>
              <a:t>0</a:t>
            </a:r>
            <a:r>
              <a:rPr lang="es-MX"/>
              <a:t>.</a:t>
            </a:r>
            <a:endParaRPr lang="es-ES"/>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685800" y="381000"/>
            <a:ext cx="7772400" cy="476232"/>
          </a:xfrm>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s-ES_tradnl" altLang="zh-CN" sz="2800" b="1" dirty="0">
                <a:ea typeface="宋体" pitchFamily="2" charset="-122"/>
              </a:rPr>
              <a:t>Enunciado</a:t>
            </a:r>
            <a:endParaRPr lang="en-US" altLang="zh-CN" sz="2800" b="1" dirty="0">
              <a:ea typeface="宋体" pitchFamily="2" charset="-122"/>
            </a:endParaRPr>
          </a:p>
        </p:txBody>
      </p:sp>
      <p:sp>
        <p:nvSpPr>
          <p:cNvPr id="46083" name="Text Box 3"/>
          <p:cNvSpPr txBox="1">
            <a:spLocks noChangeArrowheads="1"/>
          </p:cNvSpPr>
          <p:nvPr/>
        </p:nvSpPr>
        <p:spPr bwMode="auto">
          <a:xfrm>
            <a:off x="642910" y="857232"/>
            <a:ext cx="8142317" cy="3508653"/>
          </a:xfrm>
          <a:prstGeom prst="rect">
            <a:avLst/>
          </a:prstGeom>
          <a:noFill/>
          <a:ln w="9525">
            <a:noFill/>
            <a:miter lim="800000"/>
            <a:headEnd/>
            <a:tailEnd/>
          </a:ln>
          <a:effectLst/>
        </p:spPr>
        <p:txBody>
          <a:bodyPr wrap="square">
            <a:spAutoFit/>
          </a:bodyPr>
          <a:lstStyle/>
          <a:p>
            <a:pPr algn="just">
              <a:lnSpc>
                <a:spcPct val="150000"/>
              </a:lnSpc>
            </a:pPr>
            <a:r>
              <a:rPr kumimoji="1" lang="es-ES_tradnl" altLang="zh-CN" sz="3600" dirty="0">
                <a:ea typeface="宋体" pitchFamily="2" charset="-122"/>
              </a:rPr>
              <a:t>El flujo de campo eléctrico a través de cualesquier superficie cerrada (</a:t>
            </a:r>
            <a:r>
              <a:rPr kumimoji="1" lang="es-ES_tradnl" altLang="zh-CN" sz="3600" dirty="0" err="1">
                <a:ea typeface="宋体" pitchFamily="2" charset="-122"/>
              </a:rPr>
              <a:t>gaussiana</a:t>
            </a:r>
            <a:r>
              <a:rPr kumimoji="1" lang="es-ES_tradnl" altLang="zh-CN" sz="3600" dirty="0">
                <a:ea typeface="宋体" pitchFamily="2" charset="-122"/>
              </a:rPr>
              <a:t>), es igual a la carga neta encerrada, por la misma, entre la constante </a:t>
            </a:r>
            <a:r>
              <a:rPr kumimoji="1" lang="es-ES" altLang="zh-CN" sz="4000" dirty="0">
                <a:latin typeface="Symbol" pitchFamily="18" charset="2"/>
                <a:ea typeface="宋体" pitchFamily="2" charset="-122"/>
              </a:rPr>
              <a:t>e</a:t>
            </a:r>
            <a:r>
              <a:rPr kumimoji="1" lang="es-ES" altLang="zh-CN" sz="1600" dirty="0">
                <a:latin typeface="Symbol" pitchFamily="18" charset="2"/>
                <a:ea typeface="宋体" pitchFamily="2" charset="-122"/>
              </a:rPr>
              <a:t>0.</a:t>
            </a:r>
            <a:endParaRPr kumimoji="1" lang="en-US" altLang="zh-CN" sz="3600" dirty="0">
              <a:ea typeface="宋体" pitchFamily="2" charset="-122"/>
            </a:endParaRPr>
          </a:p>
        </p:txBody>
      </p:sp>
      <p:graphicFrame>
        <p:nvGraphicFramePr>
          <p:cNvPr id="46084" name="Object 4"/>
          <p:cNvGraphicFramePr>
            <a:graphicFrameLocks noChangeAspect="1"/>
          </p:cNvGraphicFramePr>
          <p:nvPr/>
        </p:nvGraphicFramePr>
        <p:xfrm>
          <a:off x="2667000" y="5181600"/>
          <a:ext cx="2992438" cy="979488"/>
        </p:xfrm>
        <a:graphic>
          <a:graphicData uri="http://schemas.openxmlformats.org/presentationml/2006/ole">
            <p:oleObj spid="_x0000_s3074" name="Ecuación" r:id="rId3" imgW="698400" imgH="228600" progId="Equation.3">
              <p:embed/>
            </p:oleObj>
          </a:graphicData>
        </a:graphic>
      </p:graphicFrame>
      <p:graphicFrame>
        <p:nvGraphicFramePr>
          <p:cNvPr id="46085" name="Object 5"/>
          <p:cNvGraphicFramePr>
            <a:graphicFrameLocks noChangeAspect="1"/>
          </p:cNvGraphicFramePr>
          <p:nvPr>
            <p:ph idx="1"/>
          </p:nvPr>
        </p:nvGraphicFramePr>
        <p:xfrm>
          <a:off x="4572000" y="4114800"/>
          <a:ext cx="2992438" cy="811213"/>
        </p:xfrm>
        <a:graphic>
          <a:graphicData uri="http://schemas.openxmlformats.org/presentationml/2006/ole">
            <p:oleObj spid="_x0000_s3075" name="Microsoft Editor de ecuaciones 3.0" r:id="rId4" imgW="990360" imgH="279360" progId="Equation.3">
              <p:embed/>
            </p:oleObj>
          </a:graphicData>
        </a:graphic>
      </p:graphicFrame>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bwMode="auto">
          <a:xfrm>
            <a:off x="457200" y="304800"/>
            <a:ext cx="8153400" cy="762000"/>
          </a:xfrm>
          <a:noFill/>
          <a:ln>
            <a:miter lim="800000"/>
            <a:headEnd/>
            <a:tailEnd/>
          </a:ln>
        </p:spPr>
        <p:txBody>
          <a:bodyPr vert="horz" wrap="square" lIns="91440" tIns="45720" rIns="91440" bIns="45720" numCol="1" anchor="t" anchorCtr="0" compatLnSpc="1">
            <a:prstTxWarp prst="textNoShape">
              <a:avLst/>
            </a:prstTxWarp>
          </a:bodyPr>
          <a:lstStyle/>
          <a:p>
            <a:r>
              <a:rPr lang="en-US" sz="4000"/>
              <a:t>Ley de Gauss – ¿Cuándo se usa?</a:t>
            </a:r>
          </a:p>
        </p:txBody>
      </p:sp>
      <p:sp>
        <p:nvSpPr>
          <p:cNvPr id="135171" name="Rectangle 3"/>
          <p:cNvSpPr>
            <a:spLocks noGrp="1" noChangeArrowheads="1"/>
          </p:cNvSpPr>
          <p:nvPr>
            <p:ph type="body" idx="1"/>
          </p:nvPr>
        </p:nvSpPr>
        <p:spPr bwMode="auto">
          <a:xfrm>
            <a:off x="685800" y="1981200"/>
            <a:ext cx="7772400" cy="3886200"/>
          </a:xfrm>
          <a:noFill/>
          <a:ln>
            <a:miter lim="800000"/>
            <a:headEnd/>
            <a:tailEnd/>
          </a:ln>
        </p:spPr>
        <p:txBody>
          <a:bodyPr vert="horz" wrap="square" lIns="91440" tIns="45720" rIns="91440" bIns="45720" numCol="1" anchor="t" anchorCtr="0" compatLnSpc="1">
            <a:prstTxWarp prst="textNoShape">
              <a:avLst/>
            </a:prstTxWarp>
          </a:bodyPr>
          <a:lstStyle/>
          <a:p>
            <a:pPr algn="just"/>
            <a:r>
              <a:rPr lang="es-ES" dirty="0" smtClean="0"/>
              <a:t>Sólo</a:t>
            </a:r>
            <a:r>
              <a:rPr lang="en-US" dirty="0" smtClean="0"/>
              <a:t> </a:t>
            </a:r>
            <a:r>
              <a:rPr lang="en-US" dirty="0" err="1"/>
              <a:t>es</a:t>
            </a:r>
            <a:r>
              <a:rPr lang="en-US" dirty="0"/>
              <a:t> </a:t>
            </a:r>
            <a:r>
              <a:rPr lang="es-ES" u="sng" dirty="0" smtClean="0"/>
              <a:t>útil</a:t>
            </a:r>
            <a:r>
              <a:rPr lang="en-US" dirty="0" smtClean="0"/>
              <a:t> </a:t>
            </a:r>
            <a:r>
              <a:rPr lang="en-US" dirty="0" err="1"/>
              <a:t>para</a:t>
            </a:r>
            <a:r>
              <a:rPr lang="en-US" dirty="0"/>
              <a:t> </a:t>
            </a:r>
            <a:r>
              <a:rPr lang="en-US" dirty="0" err="1"/>
              <a:t>situaciones</a:t>
            </a:r>
            <a:r>
              <a:rPr lang="en-US" dirty="0"/>
              <a:t> </a:t>
            </a:r>
            <a:r>
              <a:rPr lang="en-US" dirty="0" err="1"/>
              <a:t>donde</a:t>
            </a:r>
            <a:r>
              <a:rPr lang="en-US" dirty="0"/>
              <a:t> hay </a:t>
            </a:r>
            <a:r>
              <a:rPr lang="en-US" u="sng" dirty="0" err="1"/>
              <a:t>mucha</a:t>
            </a:r>
            <a:r>
              <a:rPr lang="en-US" u="sng" dirty="0"/>
              <a:t> </a:t>
            </a:r>
            <a:r>
              <a:rPr lang="en-US" u="sng" dirty="0" err="1"/>
              <a:t>simetría</a:t>
            </a:r>
            <a:r>
              <a:rPr lang="en-US" dirty="0"/>
              <a:t>.</a:t>
            </a:r>
          </a:p>
          <a:p>
            <a:pPr algn="just"/>
            <a:r>
              <a:rPr lang="en-US" dirty="0"/>
              <a:t>Hay </a:t>
            </a:r>
            <a:r>
              <a:rPr lang="en-US" dirty="0" err="1"/>
              <a:t>que</a:t>
            </a:r>
            <a:r>
              <a:rPr lang="en-US" dirty="0"/>
              <a:t> </a:t>
            </a:r>
            <a:r>
              <a:rPr lang="en-US" dirty="0" err="1"/>
              <a:t>usar</a:t>
            </a:r>
            <a:r>
              <a:rPr lang="en-US" dirty="0"/>
              <a:t> la </a:t>
            </a:r>
            <a:r>
              <a:rPr lang="en-US" dirty="0" err="1"/>
              <a:t>simetría</a:t>
            </a:r>
            <a:r>
              <a:rPr lang="en-US" dirty="0"/>
              <a:t> </a:t>
            </a:r>
            <a:r>
              <a:rPr lang="en-US" dirty="0" err="1"/>
              <a:t>para</a:t>
            </a:r>
            <a:r>
              <a:rPr lang="en-US" dirty="0"/>
              <a:t> saber </a:t>
            </a:r>
            <a:r>
              <a:rPr lang="en-US" dirty="0" err="1"/>
              <a:t>dónde</a:t>
            </a:r>
            <a:r>
              <a:rPr lang="en-US" dirty="0"/>
              <a:t> E </a:t>
            </a:r>
            <a:r>
              <a:rPr lang="en-US" dirty="0" err="1"/>
              <a:t>es</a:t>
            </a:r>
            <a:r>
              <a:rPr lang="en-US" dirty="0"/>
              <a:t> </a:t>
            </a:r>
            <a:r>
              <a:rPr lang="en-US" dirty="0" err="1"/>
              <a:t>constante</a:t>
            </a:r>
            <a:r>
              <a:rPr lang="en-US" dirty="0"/>
              <a:t> y </a:t>
            </a:r>
            <a:r>
              <a:rPr lang="en-US" dirty="0" err="1"/>
              <a:t>cuál</a:t>
            </a:r>
            <a:r>
              <a:rPr lang="en-US" dirty="0"/>
              <a:t> </a:t>
            </a:r>
            <a:r>
              <a:rPr lang="en-US" dirty="0" err="1"/>
              <a:t>es</a:t>
            </a:r>
            <a:r>
              <a:rPr lang="en-US" dirty="0"/>
              <a:t> </a:t>
            </a:r>
            <a:r>
              <a:rPr lang="en-US" dirty="0" err="1"/>
              <a:t>su</a:t>
            </a:r>
            <a:r>
              <a:rPr lang="en-US" dirty="0"/>
              <a:t> </a:t>
            </a:r>
            <a:r>
              <a:rPr lang="en-US" dirty="0" err="1"/>
              <a:t>dirección</a:t>
            </a:r>
            <a:r>
              <a:rPr lang="en-US" dirty="0"/>
              <a:t>.</a:t>
            </a:r>
          </a:p>
          <a:p>
            <a:pPr algn="just"/>
            <a:r>
              <a:rPr lang="en-US" dirty="0"/>
              <a:t>Hay </a:t>
            </a:r>
            <a:r>
              <a:rPr lang="en-US" dirty="0" err="1"/>
              <a:t>que</a:t>
            </a:r>
            <a:r>
              <a:rPr lang="en-US" dirty="0"/>
              <a:t> </a:t>
            </a:r>
            <a:r>
              <a:rPr lang="en-US" dirty="0" err="1"/>
              <a:t>seleccionar</a:t>
            </a:r>
            <a:r>
              <a:rPr lang="en-US" dirty="0"/>
              <a:t> </a:t>
            </a:r>
            <a:r>
              <a:rPr lang="en-US" dirty="0" err="1"/>
              <a:t>una</a:t>
            </a:r>
            <a:r>
              <a:rPr lang="en-US" dirty="0"/>
              <a:t> </a:t>
            </a:r>
            <a:r>
              <a:rPr lang="en-US" dirty="0" err="1"/>
              <a:t>superficie</a:t>
            </a:r>
            <a:r>
              <a:rPr lang="en-US" dirty="0"/>
              <a:t> </a:t>
            </a:r>
            <a:r>
              <a:rPr lang="en-US" u="sng" dirty="0" err="1"/>
              <a:t>cerrada</a:t>
            </a:r>
            <a:r>
              <a:rPr lang="en-US" dirty="0"/>
              <a:t> en la </a:t>
            </a:r>
            <a:r>
              <a:rPr lang="en-US" dirty="0" err="1"/>
              <a:t>cual</a:t>
            </a:r>
            <a:r>
              <a:rPr lang="en-US" dirty="0"/>
              <a:t> E sea </a:t>
            </a:r>
            <a:r>
              <a:rPr lang="en-US" dirty="0" err="1"/>
              <a:t>constante</a:t>
            </a:r>
            <a:r>
              <a:rPr lang="en-US" dirty="0"/>
              <a:t> o </a:t>
            </a:r>
            <a:r>
              <a:rPr lang="en-US" dirty="0" err="1"/>
              <a:t>donde</a:t>
            </a:r>
            <a:r>
              <a:rPr lang="en-US" dirty="0"/>
              <a:t> el </a:t>
            </a:r>
            <a:r>
              <a:rPr lang="en-US" dirty="0" err="1"/>
              <a:t>flujo</a:t>
            </a:r>
            <a:r>
              <a:rPr lang="en-US" dirty="0"/>
              <a:t> sea cero (E perpendicular a la </a:t>
            </a:r>
            <a:r>
              <a:rPr lang="en-US" dirty="0" err="1"/>
              <a:t>superficie</a:t>
            </a:r>
            <a:r>
              <a:rPr lang="en-US" dirty="0"/>
              <a:t>).</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20" name="Text Box 8"/>
          <p:cNvSpPr txBox="1">
            <a:spLocks noChangeArrowheads="1"/>
          </p:cNvSpPr>
          <p:nvPr/>
        </p:nvSpPr>
        <p:spPr bwMode="auto">
          <a:xfrm>
            <a:off x="642910" y="4500570"/>
            <a:ext cx="8229600" cy="1769715"/>
          </a:xfrm>
          <a:prstGeom prst="rect">
            <a:avLst/>
          </a:prstGeom>
          <a:noFill/>
          <a:ln w="9525">
            <a:noFill/>
            <a:miter lim="800000"/>
            <a:headEnd/>
            <a:tailEnd/>
          </a:ln>
          <a:effectLst/>
        </p:spPr>
        <p:txBody>
          <a:bodyPr>
            <a:spAutoFit/>
          </a:bodyPr>
          <a:lstStyle/>
          <a:p>
            <a:pPr algn="just">
              <a:spcBef>
                <a:spcPct val="50000"/>
              </a:spcBef>
            </a:pPr>
            <a:r>
              <a:rPr lang="en-US" sz="1400" dirty="0">
                <a:latin typeface="Arial" charset="0"/>
              </a:rPr>
              <a:t>Como </a:t>
            </a:r>
            <a:r>
              <a:rPr lang="es-ES" sz="1400" dirty="0" smtClean="0">
                <a:latin typeface="Arial" charset="0"/>
              </a:rPr>
              <a:t>siempre</a:t>
            </a:r>
            <a:r>
              <a:rPr lang="en-US" sz="1400" dirty="0" smtClean="0">
                <a:latin typeface="Arial" charset="0"/>
              </a:rPr>
              <a:t>, </a:t>
            </a:r>
            <a:r>
              <a:rPr lang="en-US" sz="1400" dirty="0">
                <a:latin typeface="Arial" charset="0"/>
              </a:rPr>
              <a:t>la </a:t>
            </a:r>
            <a:r>
              <a:rPr lang="es-ES" sz="1400" dirty="0" smtClean="0">
                <a:latin typeface="Arial" charset="0"/>
              </a:rPr>
              <a:t>solución</a:t>
            </a:r>
            <a:r>
              <a:rPr lang="en-US" sz="1400" dirty="0" smtClean="0">
                <a:latin typeface="Arial" charset="0"/>
              </a:rPr>
              <a:t> </a:t>
            </a:r>
            <a:r>
              <a:rPr lang="en-US" sz="1400" dirty="0">
                <a:latin typeface="Arial" charset="0"/>
              </a:rPr>
              <a:t>al </a:t>
            </a:r>
            <a:r>
              <a:rPr lang="en-US" sz="1400" dirty="0" err="1">
                <a:latin typeface="Arial" charset="0"/>
              </a:rPr>
              <a:t>problema</a:t>
            </a:r>
            <a:r>
              <a:rPr lang="en-US" sz="1400" dirty="0">
                <a:latin typeface="Arial" charset="0"/>
              </a:rPr>
              <a:t> particular se reduce a </a:t>
            </a:r>
            <a:r>
              <a:rPr lang="en-US" sz="1400" dirty="0" err="1">
                <a:latin typeface="Arial" charset="0"/>
              </a:rPr>
              <a:t>determinar</a:t>
            </a:r>
            <a:r>
              <a:rPr lang="en-US" sz="1400" dirty="0">
                <a:latin typeface="Arial" charset="0"/>
              </a:rPr>
              <a:t> la </a:t>
            </a:r>
            <a:r>
              <a:rPr lang="en-US" sz="1400" dirty="0" err="1">
                <a:latin typeface="Arial" charset="0"/>
              </a:rPr>
              <a:t>carga</a:t>
            </a:r>
            <a:r>
              <a:rPr lang="en-US" sz="1400" dirty="0">
                <a:latin typeface="Arial" charset="0"/>
              </a:rPr>
              <a:t> </a:t>
            </a:r>
            <a:r>
              <a:rPr lang="en-US" sz="1400" dirty="0" err="1">
                <a:latin typeface="Arial" charset="0"/>
              </a:rPr>
              <a:t>dentro</a:t>
            </a:r>
            <a:r>
              <a:rPr lang="en-US" sz="1400" dirty="0">
                <a:latin typeface="Arial" charset="0"/>
              </a:rPr>
              <a:t> de la </a:t>
            </a:r>
            <a:r>
              <a:rPr lang="en-US" sz="1400" dirty="0" err="1">
                <a:latin typeface="Arial" charset="0"/>
              </a:rPr>
              <a:t>superficie</a:t>
            </a:r>
            <a:r>
              <a:rPr lang="en-US" sz="1400" dirty="0">
                <a:latin typeface="Arial" charset="0"/>
              </a:rPr>
              <a:t>.  En </a:t>
            </a:r>
            <a:r>
              <a:rPr lang="en-US" sz="1400" dirty="0" err="1">
                <a:latin typeface="Arial" charset="0"/>
              </a:rPr>
              <a:t>este</a:t>
            </a:r>
            <a:r>
              <a:rPr lang="en-US" sz="1400" dirty="0">
                <a:latin typeface="Arial" charset="0"/>
              </a:rPr>
              <a:t> </a:t>
            </a:r>
            <a:r>
              <a:rPr lang="en-US" sz="1400" dirty="0" err="1">
                <a:latin typeface="Arial" charset="0"/>
              </a:rPr>
              <a:t>caso</a:t>
            </a:r>
            <a:r>
              <a:rPr lang="en-US" sz="1400" dirty="0">
                <a:latin typeface="Arial" charset="0"/>
              </a:rPr>
              <a:t> </a:t>
            </a:r>
            <a:r>
              <a:rPr lang="en-US" sz="1400" dirty="0" err="1">
                <a:latin typeface="Arial" charset="0"/>
              </a:rPr>
              <a:t>resulta</a:t>
            </a:r>
            <a:r>
              <a:rPr lang="en-US" sz="1400" dirty="0">
                <a:latin typeface="Arial" charset="0"/>
              </a:rPr>
              <a:t> ser </a:t>
            </a:r>
            <a:r>
              <a:rPr lang="el-GR" sz="1400" dirty="0">
                <a:latin typeface="Arial" charset="0"/>
                <a:cs typeface="Arial" charset="0"/>
              </a:rPr>
              <a:t>λ</a:t>
            </a:r>
            <a:r>
              <a:rPr lang="en-US" sz="1400" dirty="0">
                <a:latin typeface="Arial" charset="0"/>
                <a:cs typeface="Arial" charset="0"/>
              </a:rPr>
              <a:t>h</a:t>
            </a:r>
            <a:r>
              <a:rPr lang="en-US" sz="1400" dirty="0">
                <a:latin typeface="Arial" charset="0"/>
              </a:rPr>
              <a:t> </a:t>
            </a:r>
            <a:r>
              <a:rPr lang="en-US" sz="1400" dirty="0" err="1">
                <a:latin typeface="Arial" charset="0"/>
              </a:rPr>
              <a:t>donde</a:t>
            </a:r>
            <a:r>
              <a:rPr lang="en-US" sz="1400" dirty="0">
                <a:latin typeface="Arial" charset="0"/>
              </a:rPr>
              <a:t> </a:t>
            </a:r>
            <a:r>
              <a:rPr lang="el-GR" sz="1400" dirty="0">
                <a:latin typeface="Arial" charset="0"/>
              </a:rPr>
              <a:t>λ</a:t>
            </a:r>
            <a:r>
              <a:rPr lang="en-US" sz="1400" dirty="0">
                <a:latin typeface="Arial" charset="0"/>
              </a:rPr>
              <a:t> </a:t>
            </a:r>
            <a:r>
              <a:rPr lang="en-US" sz="1400" dirty="0" err="1">
                <a:latin typeface="Arial" charset="0"/>
              </a:rPr>
              <a:t>es</a:t>
            </a:r>
            <a:r>
              <a:rPr lang="en-US" sz="1400" dirty="0">
                <a:latin typeface="Arial" charset="0"/>
              </a:rPr>
              <a:t> la </a:t>
            </a:r>
            <a:r>
              <a:rPr lang="en-US" sz="1400" dirty="0" err="1">
                <a:latin typeface="Arial" charset="0"/>
              </a:rPr>
              <a:t>densidad</a:t>
            </a:r>
            <a:r>
              <a:rPr lang="en-US" sz="1400" dirty="0">
                <a:latin typeface="Arial" charset="0"/>
              </a:rPr>
              <a:t> lineal de </a:t>
            </a:r>
            <a:r>
              <a:rPr lang="en-US" sz="1400" dirty="0" err="1">
                <a:latin typeface="Arial" charset="0"/>
              </a:rPr>
              <a:t>carga</a:t>
            </a:r>
            <a:r>
              <a:rPr lang="en-US" sz="1400" dirty="0">
                <a:latin typeface="Arial" charset="0"/>
              </a:rPr>
              <a:t>.  </a:t>
            </a:r>
            <a:r>
              <a:rPr lang="es-ES" sz="1400" dirty="0" smtClean="0">
                <a:latin typeface="Arial" charset="0"/>
              </a:rPr>
              <a:t>Así</a:t>
            </a:r>
            <a:r>
              <a:rPr lang="en-US" sz="1400" dirty="0" smtClean="0">
                <a:latin typeface="Arial" charset="0"/>
              </a:rPr>
              <a:t> </a:t>
            </a:r>
            <a:r>
              <a:rPr lang="en-US" sz="1400" dirty="0" err="1">
                <a:latin typeface="Arial" charset="0"/>
              </a:rPr>
              <a:t>que</a:t>
            </a:r>
            <a:r>
              <a:rPr lang="en-US" sz="1400" dirty="0">
                <a:latin typeface="Arial" charset="0"/>
              </a:rPr>
              <a:t> la </a:t>
            </a:r>
            <a:r>
              <a:rPr lang="en-US" sz="1400" dirty="0" err="1">
                <a:latin typeface="Arial" charset="0"/>
              </a:rPr>
              <a:t>ecuación</a:t>
            </a:r>
            <a:r>
              <a:rPr lang="en-US" sz="1400" dirty="0">
                <a:latin typeface="Arial" charset="0"/>
              </a:rPr>
              <a:t> de la </a:t>
            </a:r>
            <a:r>
              <a:rPr lang="en-US" sz="1400" dirty="0" err="1">
                <a:latin typeface="Arial" charset="0"/>
              </a:rPr>
              <a:t>ley</a:t>
            </a:r>
            <a:r>
              <a:rPr lang="en-US" sz="1400" dirty="0">
                <a:latin typeface="Arial" charset="0"/>
              </a:rPr>
              <a:t> de Gauss se </a:t>
            </a:r>
            <a:r>
              <a:rPr lang="en-US" sz="1400" dirty="0" err="1">
                <a:latin typeface="Arial" charset="0"/>
              </a:rPr>
              <a:t>convierte</a:t>
            </a:r>
            <a:r>
              <a:rPr lang="en-US" sz="1400" dirty="0">
                <a:latin typeface="Arial" charset="0"/>
              </a:rPr>
              <a:t> en </a:t>
            </a:r>
            <a:r>
              <a:rPr lang="en-US" sz="1400" dirty="0" err="1">
                <a:latin typeface="Arial" charset="0"/>
              </a:rPr>
              <a:t>este</a:t>
            </a:r>
            <a:r>
              <a:rPr lang="en-US" sz="1400" dirty="0">
                <a:latin typeface="Arial" charset="0"/>
              </a:rPr>
              <a:t> </a:t>
            </a:r>
            <a:r>
              <a:rPr lang="en-US" sz="1400" dirty="0" err="1">
                <a:latin typeface="Arial" charset="0"/>
              </a:rPr>
              <a:t>problema</a:t>
            </a:r>
            <a:r>
              <a:rPr lang="en-US" sz="1400" dirty="0">
                <a:latin typeface="Arial" charset="0"/>
              </a:rPr>
              <a:t> en                           y </a:t>
            </a:r>
            <a:r>
              <a:rPr lang="en-US" sz="1400" dirty="0" err="1">
                <a:latin typeface="Arial" charset="0"/>
              </a:rPr>
              <a:t>resolviendo</a:t>
            </a:r>
            <a:r>
              <a:rPr lang="en-US" sz="1400" dirty="0">
                <a:latin typeface="Arial" charset="0"/>
              </a:rPr>
              <a:t> </a:t>
            </a:r>
            <a:r>
              <a:rPr lang="en-US" sz="1400" dirty="0" err="1">
                <a:latin typeface="Arial" charset="0"/>
              </a:rPr>
              <a:t>por</a:t>
            </a:r>
            <a:r>
              <a:rPr lang="en-US" sz="1400" dirty="0">
                <a:latin typeface="Arial" charset="0"/>
              </a:rPr>
              <a:t> E </a:t>
            </a:r>
            <a:r>
              <a:rPr lang="en-US" sz="1400" dirty="0" err="1">
                <a:latin typeface="Arial" charset="0"/>
              </a:rPr>
              <a:t>obtenemos</a:t>
            </a:r>
            <a:r>
              <a:rPr lang="en-US" sz="1400" dirty="0">
                <a:latin typeface="Arial" charset="0"/>
              </a:rPr>
              <a:t> </a:t>
            </a:r>
            <a:r>
              <a:rPr lang="en-US" sz="1800" dirty="0">
                <a:latin typeface="Arial" charset="0"/>
              </a:rPr>
              <a:t>                </a:t>
            </a:r>
            <a:r>
              <a:rPr lang="en-US" sz="1400" dirty="0">
                <a:latin typeface="Arial" charset="0"/>
              </a:rPr>
              <a:t> o sea el campo </a:t>
            </a:r>
            <a:r>
              <a:rPr lang="en-US" sz="1400" dirty="0" err="1">
                <a:latin typeface="Arial" charset="0"/>
              </a:rPr>
              <a:t>disminuye</a:t>
            </a:r>
            <a:r>
              <a:rPr lang="en-US" sz="1400" dirty="0">
                <a:latin typeface="Arial" charset="0"/>
              </a:rPr>
              <a:t> con la </a:t>
            </a:r>
            <a:r>
              <a:rPr lang="en-US" sz="1400" dirty="0" err="1">
                <a:latin typeface="Arial" charset="0"/>
              </a:rPr>
              <a:t>primera</a:t>
            </a:r>
            <a:r>
              <a:rPr lang="en-US" sz="1400" dirty="0">
                <a:latin typeface="Arial" charset="0"/>
              </a:rPr>
              <a:t> </a:t>
            </a:r>
            <a:r>
              <a:rPr lang="es-ES" sz="1400" dirty="0" smtClean="0">
                <a:latin typeface="Arial" charset="0"/>
              </a:rPr>
              <a:t>potencia</a:t>
            </a:r>
            <a:r>
              <a:rPr lang="en-US" sz="1400" dirty="0" smtClean="0">
                <a:latin typeface="Arial" charset="0"/>
              </a:rPr>
              <a:t> </a:t>
            </a:r>
            <a:r>
              <a:rPr lang="en-US" sz="1400" dirty="0">
                <a:latin typeface="Arial" charset="0"/>
              </a:rPr>
              <a:t>de r no con la </a:t>
            </a:r>
            <a:r>
              <a:rPr lang="en-US" sz="1400" dirty="0" err="1">
                <a:latin typeface="Arial" charset="0"/>
              </a:rPr>
              <a:t>segunda</a:t>
            </a:r>
            <a:r>
              <a:rPr lang="en-US" sz="1400" dirty="0">
                <a:latin typeface="Arial" charset="0"/>
              </a:rPr>
              <a:t>.  </a:t>
            </a:r>
            <a:r>
              <a:rPr lang="en-US" sz="1400" dirty="0" err="1">
                <a:latin typeface="Arial" charset="0"/>
              </a:rPr>
              <a:t>Esto</a:t>
            </a:r>
            <a:r>
              <a:rPr lang="en-US" sz="1400" dirty="0">
                <a:latin typeface="Arial" charset="0"/>
              </a:rPr>
              <a:t> </a:t>
            </a:r>
            <a:r>
              <a:rPr lang="en-US" sz="1400" dirty="0" err="1">
                <a:latin typeface="Arial" charset="0"/>
              </a:rPr>
              <a:t>quizás</a:t>
            </a:r>
            <a:r>
              <a:rPr lang="en-US" sz="1400" dirty="0">
                <a:latin typeface="Arial" charset="0"/>
              </a:rPr>
              <a:t> no </a:t>
            </a:r>
            <a:r>
              <a:rPr lang="en-US" sz="1400" dirty="0" err="1">
                <a:latin typeface="Arial" charset="0"/>
              </a:rPr>
              <a:t>debe</a:t>
            </a:r>
            <a:r>
              <a:rPr lang="en-US" sz="1400" dirty="0">
                <a:latin typeface="Arial" charset="0"/>
              </a:rPr>
              <a:t> </a:t>
            </a:r>
            <a:r>
              <a:rPr lang="en-US" sz="1400" dirty="0" err="1">
                <a:latin typeface="Arial" charset="0"/>
              </a:rPr>
              <a:t>extrañarnos</a:t>
            </a:r>
            <a:r>
              <a:rPr lang="en-US" sz="1400" dirty="0">
                <a:latin typeface="Arial" charset="0"/>
              </a:rPr>
              <a:t> </a:t>
            </a:r>
            <a:r>
              <a:rPr lang="en-US" sz="1400" dirty="0" err="1">
                <a:latin typeface="Arial" charset="0"/>
              </a:rPr>
              <a:t>ya</a:t>
            </a:r>
            <a:r>
              <a:rPr lang="en-US" sz="1400" dirty="0">
                <a:latin typeface="Arial" charset="0"/>
              </a:rPr>
              <a:t> </a:t>
            </a:r>
            <a:r>
              <a:rPr lang="en-US" sz="1400" dirty="0" err="1">
                <a:latin typeface="Arial" charset="0"/>
              </a:rPr>
              <a:t>que</a:t>
            </a:r>
            <a:r>
              <a:rPr lang="en-US" sz="1400" dirty="0">
                <a:latin typeface="Arial" charset="0"/>
              </a:rPr>
              <a:t> </a:t>
            </a:r>
            <a:r>
              <a:rPr lang="en-US" sz="1400" dirty="0" err="1">
                <a:latin typeface="Arial" charset="0"/>
              </a:rPr>
              <a:t>tenemos</a:t>
            </a:r>
            <a:r>
              <a:rPr lang="en-US" sz="1400" dirty="0">
                <a:latin typeface="Arial" charset="0"/>
              </a:rPr>
              <a:t> </a:t>
            </a:r>
            <a:r>
              <a:rPr lang="en-US" sz="1400" dirty="0" err="1">
                <a:latin typeface="Arial" charset="0"/>
              </a:rPr>
              <a:t>una</a:t>
            </a:r>
            <a:r>
              <a:rPr lang="en-US" sz="1400" dirty="0">
                <a:latin typeface="Arial" charset="0"/>
              </a:rPr>
              <a:t> </a:t>
            </a:r>
            <a:r>
              <a:rPr lang="en-US" sz="1400" dirty="0" err="1">
                <a:latin typeface="Arial" charset="0"/>
              </a:rPr>
              <a:t>carga</a:t>
            </a:r>
            <a:r>
              <a:rPr lang="en-US" sz="1400" dirty="0">
                <a:latin typeface="Arial" charset="0"/>
              </a:rPr>
              <a:t> mucho </a:t>
            </a:r>
            <a:r>
              <a:rPr lang="en-US" sz="1400" dirty="0" err="1">
                <a:latin typeface="Arial" charset="0"/>
              </a:rPr>
              <a:t>más</a:t>
            </a:r>
            <a:r>
              <a:rPr lang="en-US" sz="1400" dirty="0">
                <a:latin typeface="Arial" charset="0"/>
              </a:rPr>
              <a:t> </a:t>
            </a:r>
            <a:r>
              <a:rPr lang="en-US" sz="1400" dirty="0" err="1">
                <a:latin typeface="Arial" charset="0"/>
              </a:rPr>
              <a:t>grande</a:t>
            </a:r>
            <a:r>
              <a:rPr lang="en-US" sz="1400" dirty="0">
                <a:latin typeface="Arial" charset="0"/>
              </a:rPr>
              <a:t> </a:t>
            </a:r>
            <a:r>
              <a:rPr lang="en-US" sz="1400" dirty="0" err="1">
                <a:latin typeface="Arial" charset="0"/>
              </a:rPr>
              <a:t>que</a:t>
            </a:r>
            <a:r>
              <a:rPr lang="en-US" sz="1400" dirty="0">
                <a:latin typeface="Arial" charset="0"/>
              </a:rPr>
              <a:t> </a:t>
            </a:r>
            <a:r>
              <a:rPr lang="en-US" sz="1400" dirty="0" err="1">
                <a:latin typeface="Arial" charset="0"/>
              </a:rPr>
              <a:t>una</a:t>
            </a:r>
            <a:r>
              <a:rPr lang="en-US" sz="1400" dirty="0">
                <a:latin typeface="Arial" charset="0"/>
              </a:rPr>
              <a:t> </a:t>
            </a:r>
            <a:r>
              <a:rPr lang="en-US" sz="1400" dirty="0" err="1">
                <a:latin typeface="Arial" charset="0"/>
              </a:rPr>
              <a:t>carga</a:t>
            </a:r>
            <a:r>
              <a:rPr lang="en-US" sz="1400" dirty="0">
                <a:latin typeface="Arial" charset="0"/>
              </a:rPr>
              <a:t> </a:t>
            </a:r>
            <a:r>
              <a:rPr lang="en-US" sz="1400" dirty="0" err="1">
                <a:latin typeface="Arial" charset="0"/>
              </a:rPr>
              <a:t>puntiforme</a:t>
            </a:r>
            <a:r>
              <a:rPr lang="en-US" sz="1400" dirty="0">
                <a:latin typeface="Arial" charset="0"/>
              </a:rPr>
              <a:t>.  </a:t>
            </a:r>
          </a:p>
          <a:p>
            <a:pPr algn="just">
              <a:spcBef>
                <a:spcPct val="50000"/>
              </a:spcBef>
            </a:pPr>
            <a:r>
              <a:rPr lang="en-US" sz="1400" dirty="0">
                <a:latin typeface="Arial" charset="0"/>
              </a:rPr>
              <a:t>Para el </a:t>
            </a:r>
            <a:r>
              <a:rPr lang="en-US" sz="1400" dirty="0" err="1">
                <a:latin typeface="Arial" charset="0"/>
              </a:rPr>
              <a:t>caso</a:t>
            </a:r>
            <a:r>
              <a:rPr lang="en-US" sz="1400" dirty="0">
                <a:latin typeface="Arial" charset="0"/>
              </a:rPr>
              <a:t> de </a:t>
            </a:r>
            <a:r>
              <a:rPr lang="en-US" sz="1400" dirty="0" err="1">
                <a:latin typeface="Arial" charset="0"/>
              </a:rPr>
              <a:t>una</a:t>
            </a:r>
            <a:r>
              <a:rPr lang="en-US" sz="1400" dirty="0">
                <a:latin typeface="Arial" charset="0"/>
              </a:rPr>
              <a:t> </a:t>
            </a:r>
            <a:r>
              <a:rPr lang="en-US" sz="1400" dirty="0" err="1">
                <a:latin typeface="Arial" charset="0"/>
              </a:rPr>
              <a:t>linea</a:t>
            </a:r>
            <a:r>
              <a:rPr lang="en-US" sz="1400" dirty="0">
                <a:latin typeface="Arial" charset="0"/>
              </a:rPr>
              <a:t> de </a:t>
            </a:r>
            <a:r>
              <a:rPr lang="en-US" sz="1400" dirty="0" err="1">
                <a:latin typeface="Arial" charset="0"/>
              </a:rPr>
              <a:t>longitud</a:t>
            </a:r>
            <a:r>
              <a:rPr lang="en-US" sz="1400" dirty="0">
                <a:latin typeface="Arial" charset="0"/>
              </a:rPr>
              <a:t> L con </a:t>
            </a:r>
            <a:r>
              <a:rPr lang="en-US" sz="1400" dirty="0" err="1">
                <a:latin typeface="Arial" charset="0"/>
              </a:rPr>
              <a:t>carga</a:t>
            </a:r>
            <a:r>
              <a:rPr lang="en-US" sz="1400" dirty="0">
                <a:latin typeface="Arial" charset="0"/>
              </a:rPr>
              <a:t> total Q, </a:t>
            </a:r>
            <a:r>
              <a:rPr lang="en-US" sz="1400" dirty="0" err="1">
                <a:latin typeface="Arial" charset="0"/>
              </a:rPr>
              <a:t>entonces</a:t>
            </a:r>
            <a:r>
              <a:rPr lang="en-US" sz="1400" dirty="0">
                <a:latin typeface="Arial" charset="0"/>
              </a:rPr>
              <a:t> </a:t>
            </a:r>
            <a:r>
              <a:rPr lang="el-GR" sz="1400" dirty="0">
                <a:latin typeface="Arial" charset="0"/>
              </a:rPr>
              <a:t>λ</a:t>
            </a:r>
            <a:r>
              <a:rPr lang="en-US" sz="1400" dirty="0">
                <a:latin typeface="Arial" charset="0"/>
              </a:rPr>
              <a:t> = Q / L y </a:t>
            </a:r>
            <a:r>
              <a:rPr lang="en-US" sz="1400" dirty="0" err="1">
                <a:latin typeface="Arial" charset="0"/>
              </a:rPr>
              <a:t>nuestro</a:t>
            </a:r>
            <a:r>
              <a:rPr lang="en-US" sz="1400" dirty="0">
                <a:latin typeface="Arial" charset="0"/>
              </a:rPr>
              <a:t> </a:t>
            </a:r>
            <a:r>
              <a:rPr lang="en-US" sz="1400" dirty="0" err="1">
                <a:latin typeface="Arial" charset="0"/>
              </a:rPr>
              <a:t>resultado</a:t>
            </a:r>
            <a:r>
              <a:rPr lang="en-US" sz="1400" dirty="0">
                <a:latin typeface="Arial" charset="0"/>
              </a:rPr>
              <a:t> </a:t>
            </a:r>
            <a:r>
              <a:rPr lang="en-US" sz="1400" dirty="0" err="1">
                <a:latin typeface="Arial" charset="0"/>
              </a:rPr>
              <a:t>es</a:t>
            </a:r>
            <a:r>
              <a:rPr lang="en-US" sz="1400" dirty="0">
                <a:latin typeface="Arial" charset="0"/>
              </a:rPr>
              <a:t> </a:t>
            </a:r>
            <a:r>
              <a:rPr lang="en-US" sz="1400" dirty="0" err="1">
                <a:latin typeface="Arial" charset="0"/>
              </a:rPr>
              <a:t>correcto</a:t>
            </a:r>
            <a:r>
              <a:rPr lang="en-US" sz="1400" dirty="0">
                <a:latin typeface="Arial" charset="0"/>
              </a:rPr>
              <a:t> </a:t>
            </a:r>
            <a:r>
              <a:rPr lang="en-US" sz="1400" dirty="0" err="1">
                <a:latin typeface="Arial" charset="0"/>
              </a:rPr>
              <a:t>sólo</a:t>
            </a:r>
            <a:r>
              <a:rPr lang="en-US" sz="1400" dirty="0">
                <a:latin typeface="Arial" charset="0"/>
              </a:rPr>
              <a:t> </a:t>
            </a:r>
            <a:r>
              <a:rPr lang="en-US" sz="1400" dirty="0" err="1">
                <a:latin typeface="Arial" charset="0"/>
              </a:rPr>
              <a:t>para</a:t>
            </a:r>
            <a:r>
              <a:rPr lang="en-US" sz="1400" dirty="0">
                <a:latin typeface="Arial" charset="0"/>
              </a:rPr>
              <a:t> </a:t>
            </a:r>
            <a:r>
              <a:rPr lang="en-US" sz="1400" dirty="0" err="1">
                <a:latin typeface="Arial" charset="0"/>
              </a:rPr>
              <a:t>puntos</a:t>
            </a:r>
            <a:r>
              <a:rPr lang="en-US" sz="1400" dirty="0">
                <a:latin typeface="Arial" charset="0"/>
              </a:rPr>
              <a:t> </a:t>
            </a:r>
            <a:r>
              <a:rPr lang="en-US" sz="1400" dirty="0" err="1">
                <a:latin typeface="Arial" charset="0"/>
              </a:rPr>
              <a:t>donde</a:t>
            </a:r>
            <a:r>
              <a:rPr lang="en-US" sz="1400" dirty="0">
                <a:latin typeface="Arial" charset="0"/>
              </a:rPr>
              <a:t> r &lt;&lt; L y </a:t>
            </a:r>
            <a:r>
              <a:rPr lang="en-US" sz="1400" dirty="0" err="1">
                <a:latin typeface="Arial" charset="0"/>
              </a:rPr>
              <a:t>que</a:t>
            </a:r>
            <a:r>
              <a:rPr lang="en-US" sz="1400" dirty="0">
                <a:latin typeface="Arial" charset="0"/>
              </a:rPr>
              <a:t> </a:t>
            </a:r>
            <a:r>
              <a:rPr lang="en-US" sz="1400" dirty="0" err="1">
                <a:latin typeface="Arial" charset="0"/>
              </a:rPr>
              <a:t>quedan</a:t>
            </a:r>
            <a:r>
              <a:rPr lang="en-US" sz="1400" dirty="0">
                <a:latin typeface="Arial" charset="0"/>
              </a:rPr>
              <a:t> </a:t>
            </a:r>
            <a:r>
              <a:rPr lang="en-US" sz="1400" dirty="0" err="1">
                <a:latin typeface="Arial" charset="0"/>
              </a:rPr>
              <a:t>lejos</a:t>
            </a:r>
            <a:r>
              <a:rPr lang="en-US" sz="1400" dirty="0">
                <a:latin typeface="Arial" charset="0"/>
              </a:rPr>
              <a:t> de los </a:t>
            </a:r>
            <a:r>
              <a:rPr lang="en-US" sz="1400" dirty="0" err="1">
                <a:latin typeface="Arial" charset="0"/>
              </a:rPr>
              <a:t>extremos</a:t>
            </a:r>
            <a:r>
              <a:rPr lang="en-US" sz="1400" dirty="0">
                <a:latin typeface="Arial" charset="0"/>
              </a:rPr>
              <a:t> de la </a:t>
            </a:r>
            <a:r>
              <a:rPr lang="en-US" sz="1400" dirty="0" err="1">
                <a:latin typeface="Arial" charset="0"/>
              </a:rPr>
              <a:t>linea</a:t>
            </a:r>
            <a:r>
              <a:rPr lang="en-US" sz="1400" dirty="0">
                <a:latin typeface="Arial" charset="0"/>
              </a:rPr>
              <a:t>.</a:t>
            </a:r>
          </a:p>
        </p:txBody>
      </p:sp>
      <p:pic>
        <p:nvPicPr>
          <p:cNvPr id="141314" name="Picture 2" descr="f24_12"/>
          <p:cNvPicPr>
            <a:picLocks noChangeAspect="1" noChangeArrowheads="1"/>
          </p:cNvPicPr>
          <p:nvPr/>
        </p:nvPicPr>
        <p:blipFill>
          <a:blip r:embed="rId2"/>
          <a:srcRect/>
          <a:stretch>
            <a:fillRect/>
          </a:stretch>
        </p:blipFill>
        <p:spPr bwMode="auto">
          <a:xfrm>
            <a:off x="457200" y="1295400"/>
            <a:ext cx="2305050" cy="2981325"/>
          </a:xfrm>
          <a:prstGeom prst="rect">
            <a:avLst/>
          </a:prstGeom>
          <a:noFill/>
        </p:spPr>
      </p:pic>
      <p:sp>
        <p:nvSpPr>
          <p:cNvPr id="141315" name="Text Box 3"/>
          <p:cNvSpPr txBox="1">
            <a:spLocks noChangeArrowheads="1"/>
          </p:cNvSpPr>
          <p:nvPr/>
        </p:nvSpPr>
        <p:spPr bwMode="auto">
          <a:xfrm>
            <a:off x="723900" y="138113"/>
            <a:ext cx="7696200" cy="1004887"/>
          </a:xfrm>
          <a:prstGeom prst="rect">
            <a:avLst/>
          </a:prstGeom>
          <a:noFill/>
          <a:ln w="9525">
            <a:noFill/>
            <a:miter lim="800000"/>
            <a:headEnd/>
            <a:tailEnd/>
          </a:ln>
          <a:effectLst/>
        </p:spPr>
        <p:txBody>
          <a:bodyPr>
            <a:spAutoFit/>
          </a:bodyPr>
          <a:lstStyle/>
          <a:p>
            <a:pPr algn="ctr">
              <a:spcBef>
                <a:spcPct val="50000"/>
              </a:spcBef>
            </a:pPr>
            <a:r>
              <a:rPr lang="en-US" b="1">
                <a:solidFill>
                  <a:schemeClr val="tx2"/>
                </a:solidFill>
                <a:latin typeface="Arial" charset="0"/>
              </a:rPr>
              <a:t>Ejemplo de aplicación de la ley de Gauss</a:t>
            </a:r>
          </a:p>
          <a:p>
            <a:pPr algn="ctr">
              <a:spcBef>
                <a:spcPct val="50000"/>
              </a:spcBef>
            </a:pPr>
            <a:r>
              <a:rPr lang="en-US" b="1">
                <a:solidFill>
                  <a:schemeClr val="tx2"/>
                </a:solidFill>
                <a:latin typeface="Arial" charset="0"/>
              </a:rPr>
              <a:t>Una Linea Recta e Infinita de Carga</a:t>
            </a:r>
          </a:p>
        </p:txBody>
      </p:sp>
      <p:pic>
        <p:nvPicPr>
          <p:cNvPr id="141316" name="Picture 4" descr="eq24_28"/>
          <p:cNvPicPr>
            <a:picLocks noChangeAspect="1" noChangeArrowheads="1"/>
          </p:cNvPicPr>
          <p:nvPr/>
        </p:nvPicPr>
        <p:blipFill>
          <a:blip r:embed="rId3"/>
          <a:srcRect r="48515" b="-72974"/>
          <a:stretch>
            <a:fillRect/>
          </a:stretch>
        </p:blipFill>
        <p:spPr bwMode="auto">
          <a:xfrm>
            <a:off x="6248400" y="6248400"/>
            <a:ext cx="990600" cy="609600"/>
          </a:xfrm>
          <a:prstGeom prst="rect">
            <a:avLst/>
          </a:prstGeom>
          <a:solidFill>
            <a:schemeClr val="accent1"/>
          </a:solidFill>
        </p:spPr>
      </p:pic>
      <p:sp>
        <p:nvSpPr>
          <p:cNvPr id="141317" name="Text Box 5"/>
          <p:cNvSpPr txBox="1">
            <a:spLocks noChangeArrowheads="1"/>
          </p:cNvSpPr>
          <p:nvPr/>
        </p:nvSpPr>
        <p:spPr bwMode="auto">
          <a:xfrm>
            <a:off x="2895600" y="1219200"/>
            <a:ext cx="6096000" cy="3216265"/>
          </a:xfrm>
          <a:prstGeom prst="rect">
            <a:avLst/>
          </a:prstGeom>
          <a:noFill/>
          <a:ln w="9525">
            <a:noFill/>
            <a:miter lim="800000"/>
            <a:headEnd/>
            <a:tailEnd/>
          </a:ln>
          <a:effectLst/>
        </p:spPr>
        <p:txBody>
          <a:bodyPr>
            <a:spAutoFit/>
          </a:bodyPr>
          <a:lstStyle/>
          <a:p>
            <a:pPr algn="just"/>
            <a:r>
              <a:rPr lang="en-US" sz="1400" dirty="0">
                <a:latin typeface="Arial" charset="0"/>
              </a:rPr>
              <a:t>  </a:t>
            </a:r>
            <a:r>
              <a:rPr lang="es-ES" sz="1400" dirty="0" smtClean="0">
                <a:latin typeface="Arial" charset="0"/>
              </a:rPr>
              <a:t>Lo de infinita es importante porque es lo que nos permite decir que todos los puntos en los lados de nuestra superficie </a:t>
            </a:r>
            <a:r>
              <a:rPr lang="es-ES" sz="1400" dirty="0" err="1" smtClean="0">
                <a:latin typeface="Arial" charset="0"/>
              </a:rPr>
              <a:t>Gaussiana</a:t>
            </a:r>
            <a:r>
              <a:rPr lang="es-ES" sz="1400" dirty="0" smtClean="0">
                <a:latin typeface="Arial" charset="0"/>
              </a:rPr>
              <a:t> cilíndrica (en amarillo) tienen la misma magnitud de E.  En la práctica, por supuesto, no existen </a:t>
            </a:r>
            <a:r>
              <a:rPr lang="es-ES" sz="1400" dirty="0" err="1" smtClean="0">
                <a:latin typeface="Arial" charset="0"/>
              </a:rPr>
              <a:t>lineas</a:t>
            </a:r>
            <a:r>
              <a:rPr lang="es-ES" sz="1400" dirty="0" smtClean="0">
                <a:latin typeface="Arial" charset="0"/>
              </a:rPr>
              <a:t> infinitas pero el resultado que obtengamos será una buena aproximación al caso de puntos que quedan cerca de una </a:t>
            </a:r>
            <a:r>
              <a:rPr lang="es-ES" sz="1400" dirty="0" err="1" smtClean="0">
                <a:latin typeface="Arial" charset="0"/>
              </a:rPr>
              <a:t>linea</a:t>
            </a:r>
            <a:r>
              <a:rPr lang="es-ES" sz="1400" dirty="0" smtClean="0">
                <a:latin typeface="Arial" charset="0"/>
              </a:rPr>
              <a:t> de carga finita.</a:t>
            </a:r>
          </a:p>
          <a:p>
            <a:pPr algn="just">
              <a:spcBef>
                <a:spcPct val="50000"/>
              </a:spcBef>
              <a:buFontTx/>
              <a:buChar char="•"/>
            </a:pPr>
            <a:r>
              <a:rPr lang="es-ES" sz="1400" dirty="0" smtClean="0">
                <a:latin typeface="Arial" charset="0"/>
              </a:rPr>
              <a:t> En una situación como esta con un punto y una </a:t>
            </a:r>
            <a:r>
              <a:rPr lang="es-ES" sz="1400" dirty="0" err="1" smtClean="0">
                <a:latin typeface="Arial" charset="0"/>
              </a:rPr>
              <a:t>linea</a:t>
            </a:r>
            <a:r>
              <a:rPr lang="es-ES" sz="1400" dirty="0" smtClean="0">
                <a:latin typeface="Arial" charset="0"/>
              </a:rPr>
              <a:t>, la única dirección definida por la realidad física es la dirección radial (coordenadas cilíndricas).  E tiene que ser en esa dirección.  </a:t>
            </a:r>
          </a:p>
          <a:p>
            <a:pPr algn="just">
              <a:spcBef>
                <a:spcPct val="50000"/>
              </a:spcBef>
              <a:buFontTx/>
              <a:buChar char="•"/>
            </a:pPr>
            <a:r>
              <a:rPr lang="es-ES" sz="1400" dirty="0" smtClean="0">
                <a:latin typeface="Arial" charset="0"/>
              </a:rPr>
              <a:t> Nuestra superficie </a:t>
            </a:r>
            <a:r>
              <a:rPr lang="es-ES" sz="1400" dirty="0" err="1" smtClean="0">
                <a:latin typeface="Arial" charset="0"/>
              </a:rPr>
              <a:t>Gaussiana</a:t>
            </a:r>
            <a:r>
              <a:rPr lang="es-ES" sz="1400" dirty="0" smtClean="0">
                <a:latin typeface="Arial" charset="0"/>
              </a:rPr>
              <a:t> tiene lados y dos tapas.  En las tapas E no es constante pero es perpendicular a E así que la integral sobre las tapas es cero y la integral sobre los lados es </a:t>
            </a:r>
          </a:p>
          <a:p>
            <a:pPr algn="just">
              <a:spcBef>
                <a:spcPct val="50000"/>
              </a:spcBef>
              <a:buFontTx/>
              <a:buChar char="•"/>
            </a:pPr>
            <a:r>
              <a:rPr lang="es-ES" sz="1400" dirty="0" smtClean="0">
                <a:latin typeface="Arial" charset="0"/>
              </a:rPr>
              <a:t> Ese resultado es siempre igual para toda simetría </a:t>
            </a:r>
            <a:r>
              <a:rPr lang="es-ES" sz="1400" dirty="0" err="1" smtClean="0">
                <a:latin typeface="Arial" charset="0"/>
              </a:rPr>
              <a:t>cilíndric</a:t>
            </a:r>
            <a:r>
              <a:rPr lang="en-US" sz="1400" dirty="0" smtClean="0">
                <a:latin typeface="Arial" charset="0"/>
              </a:rPr>
              <a:t>a</a:t>
            </a:r>
            <a:r>
              <a:rPr lang="en-US" sz="1400" dirty="0">
                <a:latin typeface="Arial" charset="0"/>
              </a:rPr>
              <a:t>.</a:t>
            </a:r>
          </a:p>
        </p:txBody>
      </p:sp>
      <p:pic>
        <p:nvPicPr>
          <p:cNvPr id="141318" name="Picture 6" descr="eq24_27"/>
          <p:cNvPicPr>
            <a:picLocks noChangeAspect="1" noChangeArrowheads="1"/>
          </p:cNvPicPr>
          <p:nvPr/>
        </p:nvPicPr>
        <p:blipFill>
          <a:blip r:embed="rId4"/>
          <a:srcRect r="36000" b="1031"/>
          <a:stretch>
            <a:fillRect/>
          </a:stretch>
        </p:blipFill>
        <p:spPr bwMode="auto">
          <a:xfrm>
            <a:off x="6400800" y="3810000"/>
            <a:ext cx="1377950" cy="344488"/>
          </a:xfrm>
          <a:prstGeom prst="rect">
            <a:avLst/>
          </a:prstGeom>
          <a:solidFill>
            <a:schemeClr val="accent1"/>
          </a:solidFill>
        </p:spPr>
      </p:pic>
      <p:pic>
        <p:nvPicPr>
          <p:cNvPr id="141319" name="Picture 7" descr="eq24_27"/>
          <p:cNvPicPr>
            <a:picLocks noChangeAspect="1" noChangeArrowheads="1"/>
          </p:cNvPicPr>
          <p:nvPr/>
        </p:nvPicPr>
        <p:blipFill>
          <a:blip r:embed="rId4"/>
          <a:srcRect/>
          <a:stretch>
            <a:fillRect/>
          </a:stretch>
        </p:blipFill>
        <p:spPr bwMode="auto">
          <a:xfrm>
            <a:off x="5181600" y="5029200"/>
            <a:ext cx="1181100" cy="190500"/>
          </a:xfrm>
          <a:prstGeom prst="rect">
            <a:avLst/>
          </a:prstGeom>
          <a:solidFill>
            <a:schemeClr val="accent1"/>
          </a:solidFill>
        </p:spPr>
      </p:pic>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bwMode="auto">
          <a:xfrm>
            <a:off x="685800" y="304800"/>
            <a:ext cx="7772400" cy="1143000"/>
          </a:xfrm>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n-US" sz="4000"/>
              <a:t>Aplicación de la Ley de Gauss Simetría Plana</a:t>
            </a:r>
          </a:p>
        </p:txBody>
      </p:sp>
      <p:pic>
        <p:nvPicPr>
          <p:cNvPr id="145411" name="Picture 3" descr="f24_15"/>
          <p:cNvPicPr>
            <a:picLocks noGrp="1" noChangeAspect="1" noChangeArrowheads="1"/>
          </p:cNvPicPr>
          <p:nvPr>
            <p:ph sz="half" idx="1"/>
          </p:nvPr>
        </p:nvPicPr>
        <p:blipFill>
          <a:blip r:embed="rId2"/>
          <a:srcRect/>
          <a:stretch>
            <a:fillRect/>
          </a:stretch>
        </p:blipFill>
        <p:spPr bwMode="auto">
          <a:xfrm>
            <a:off x="914400" y="1752600"/>
            <a:ext cx="2422525" cy="4114800"/>
          </a:xfrm>
          <a:noFill/>
        </p:spPr>
      </p:pic>
      <p:pic>
        <p:nvPicPr>
          <p:cNvPr id="145412" name="Picture 4" descr="eq24_32"/>
          <p:cNvPicPr>
            <a:picLocks noGrp="1" noChangeAspect="1" noChangeArrowheads="1"/>
          </p:cNvPicPr>
          <p:nvPr>
            <p:ph sz="quarter" idx="2"/>
          </p:nvPr>
        </p:nvPicPr>
        <p:blipFill>
          <a:blip r:embed="rId3"/>
          <a:srcRect r="57933" b="-3371"/>
          <a:stretch>
            <a:fillRect/>
          </a:stretch>
        </p:blipFill>
        <p:spPr bwMode="auto">
          <a:xfrm>
            <a:off x="6019800" y="5867400"/>
            <a:ext cx="1600200" cy="762000"/>
          </a:xfrm>
          <a:solidFill>
            <a:schemeClr val="accent1"/>
          </a:solidFill>
        </p:spPr>
      </p:pic>
      <p:pic>
        <p:nvPicPr>
          <p:cNvPr id="145413" name="Picture 5" descr="eq24_31"/>
          <p:cNvPicPr>
            <a:picLocks noGrp="1" noChangeAspect="1" noChangeArrowheads="1"/>
          </p:cNvPicPr>
          <p:nvPr>
            <p:ph sz="quarter" idx="3"/>
          </p:nvPr>
        </p:nvPicPr>
        <p:blipFill>
          <a:blip r:embed="rId4">
            <a:lum bright="-40000" contrast="80000"/>
            <a:grayscl/>
            <a:biLevel thresh="50000"/>
          </a:blip>
          <a:srcRect/>
          <a:stretch>
            <a:fillRect/>
          </a:stretch>
        </p:blipFill>
        <p:spPr bwMode="auto">
          <a:xfrm>
            <a:off x="5105400" y="5257800"/>
            <a:ext cx="2663825" cy="360363"/>
          </a:xfrm>
          <a:solidFill>
            <a:schemeClr val="accent1"/>
          </a:solidFill>
        </p:spPr>
      </p:pic>
      <p:sp>
        <p:nvSpPr>
          <p:cNvPr id="145414" name="Text Box 6"/>
          <p:cNvSpPr txBox="1">
            <a:spLocks noChangeArrowheads="1"/>
          </p:cNvSpPr>
          <p:nvPr/>
        </p:nvSpPr>
        <p:spPr bwMode="auto">
          <a:xfrm>
            <a:off x="3886200" y="1828800"/>
            <a:ext cx="4572000" cy="3270250"/>
          </a:xfrm>
          <a:prstGeom prst="rect">
            <a:avLst/>
          </a:prstGeom>
          <a:noFill/>
          <a:ln w="9525">
            <a:noFill/>
            <a:miter lim="800000"/>
            <a:headEnd/>
            <a:tailEnd/>
          </a:ln>
          <a:effectLst/>
        </p:spPr>
        <p:txBody>
          <a:bodyPr>
            <a:spAutoFit/>
          </a:bodyPr>
          <a:lstStyle/>
          <a:p>
            <a:pPr algn="just">
              <a:spcBef>
                <a:spcPct val="50000"/>
              </a:spcBef>
            </a:pPr>
            <a:r>
              <a:rPr lang="en-US" sz="1600" b="1">
                <a:latin typeface="Arial" charset="0"/>
              </a:rPr>
              <a:t>La única dirección especificada por la situación física es la dirección perpendicular al plano.  Por tanto, ésta tiene que ser la dirección de E.</a:t>
            </a:r>
          </a:p>
          <a:p>
            <a:pPr algn="just">
              <a:spcBef>
                <a:spcPct val="50000"/>
              </a:spcBef>
            </a:pPr>
            <a:r>
              <a:rPr lang="en-US" sz="1600" b="1">
                <a:latin typeface="Arial" charset="0"/>
              </a:rPr>
              <a:t>Puntos que quedan en planos paralelos están equidistantes al plano y tienen un campo E de la misma magnitud</a:t>
            </a:r>
          </a:p>
          <a:p>
            <a:pPr algn="just">
              <a:spcBef>
                <a:spcPct val="50000"/>
              </a:spcBef>
            </a:pPr>
            <a:r>
              <a:rPr lang="en-US" sz="1600" b="1">
                <a:latin typeface="Arial" charset="0"/>
              </a:rPr>
              <a:t>La superficie Gaussiana que usamos tiene tapas que son dos de esos planos paralelos.  El flujo a través de la superficie Gaussiana es cero.  Los flujos a través de las dos tapas son iguales.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3 Marcador de contenido"/>
          <p:cNvPicPr>
            <a:picLocks noGrp="1"/>
          </p:cNvPicPr>
          <p:nvPr>
            <p:ph idx="1"/>
          </p:nvPr>
        </p:nvPicPr>
        <p:blipFill>
          <a:blip r:embed="rId2"/>
          <a:srcRect/>
          <a:stretch>
            <a:fillRect/>
          </a:stretch>
        </p:blipFill>
        <p:spPr>
          <a:xfrm>
            <a:off x="642938" y="500063"/>
            <a:ext cx="8001000" cy="3500437"/>
          </a:xfrm>
        </p:spPr>
      </p:pic>
      <p:sp>
        <p:nvSpPr>
          <p:cNvPr id="5" name="4 Rectángulo"/>
          <p:cNvSpPr/>
          <p:nvPr/>
        </p:nvSpPr>
        <p:spPr>
          <a:xfrm>
            <a:off x="285750" y="3714750"/>
            <a:ext cx="8501063" cy="2571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s-CL" b="1" dirty="0">
              <a:solidFill>
                <a:schemeClr val="tx1"/>
              </a:solidFill>
            </a:endParaRPr>
          </a:p>
          <a:p>
            <a:pPr algn="just" fontAlgn="auto">
              <a:spcBef>
                <a:spcPts val="0"/>
              </a:spcBef>
              <a:spcAft>
                <a:spcPts val="0"/>
              </a:spcAft>
              <a:defRPr/>
            </a:pPr>
            <a:r>
              <a:rPr lang="es-CL" dirty="0">
                <a:solidFill>
                  <a:schemeClr val="tx1"/>
                </a:solidFill>
              </a:rPr>
              <a:t>Estos tres objetos muestran la forma en que las cargas eléctricas afectan a conductores y no conductores. Una varilla negativamente cargada (</a:t>
            </a:r>
            <a:r>
              <a:rPr lang="es-CL" i="1" dirty="0">
                <a:solidFill>
                  <a:schemeClr val="tx1"/>
                </a:solidFill>
              </a:rPr>
              <a:t>A</a:t>
            </a:r>
            <a:r>
              <a:rPr lang="es-CL" dirty="0">
                <a:solidFill>
                  <a:schemeClr val="tx1"/>
                </a:solidFill>
              </a:rPr>
              <a:t>) afecta a la distribución de cargas de un conductor (</a:t>
            </a:r>
            <a:r>
              <a:rPr lang="es-CL" i="1" dirty="0">
                <a:solidFill>
                  <a:schemeClr val="tx1"/>
                </a:solidFill>
              </a:rPr>
              <a:t>B</a:t>
            </a:r>
            <a:r>
              <a:rPr lang="es-CL" dirty="0">
                <a:solidFill>
                  <a:schemeClr val="tx1"/>
                </a:solidFill>
              </a:rPr>
              <a:t>) y un no conductor (</a:t>
            </a:r>
            <a:r>
              <a:rPr lang="es-CL" i="1" dirty="0">
                <a:solidFill>
                  <a:schemeClr val="tx1"/>
                </a:solidFill>
              </a:rPr>
              <a:t>C</a:t>
            </a:r>
            <a:r>
              <a:rPr lang="es-CL" dirty="0">
                <a:solidFill>
                  <a:schemeClr val="tx1"/>
                </a:solidFill>
              </a:rPr>
              <a:t>) cercanos. En los lados de </a:t>
            </a:r>
            <a:r>
              <a:rPr lang="es-CL" i="1" dirty="0">
                <a:solidFill>
                  <a:schemeClr val="tx1"/>
                </a:solidFill>
              </a:rPr>
              <a:t>B</a:t>
            </a:r>
            <a:r>
              <a:rPr lang="es-CL" dirty="0">
                <a:solidFill>
                  <a:schemeClr val="tx1"/>
                </a:solidFill>
              </a:rPr>
              <a:t> y </a:t>
            </a:r>
            <a:r>
              <a:rPr lang="es-CL" i="1" dirty="0">
                <a:solidFill>
                  <a:schemeClr val="tx1"/>
                </a:solidFill>
              </a:rPr>
              <a:t>C</a:t>
            </a:r>
            <a:r>
              <a:rPr lang="es-CL" dirty="0">
                <a:solidFill>
                  <a:schemeClr val="tx1"/>
                </a:solidFill>
              </a:rPr>
              <a:t> más próximos a </a:t>
            </a:r>
            <a:r>
              <a:rPr lang="es-CL" i="1" dirty="0" err="1">
                <a:solidFill>
                  <a:schemeClr val="tx1"/>
                </a:solidFill>
              </a:rPr>
              <a:t>A</a:t>
            </a:r>
            <a:r>
              <a:rPr lang="es-CL" dirty="0">
                <a:solidFill>
                  <a:schemeClr val="tx1"/>
                </a:solidFill>
              </a:rPr>
              <a:t> se induce una carga positiva, mientras que en los lados más alejados aparece una carga negativa. En el conductor (</a:t>
            </a:r>
            <a:r>
              <a:rPr lang="es-CL" i="1" dirty="0">
                <a:solidFill>
                  <a:schemeClr val="tx1"/>
                </a:solidFill>
              </a:rPr>
              <a:t>B</a:t>
            </a:r>
            <a:r>
              <a:rPr lang="es-CL" dirty="0">
                <a:solidFill>
                  <a:schemeClr val="tx1"/>
                </a:solidFill>
              </a:rPr>
              <a:t>), la separación de la carga afecta a todo el objeto, porque los electrones pueden moverse libremente. En el no conductor (</a:t>
            </a:r>
            <a:r>
              <a:rPr lang="es-CL" i="1" dirty="0">
                <a:solidFill>
                  <a:schemeClr val="tx1"/>
                </a:solidFill>
              </a:rPr>
              <a:t>C</a:t>
            </a:r>
            <a:r>
              <a:rPr lang="es-CL" dirty="0">
                <a:solidFill>
                  <a:schemeClr val="tx1"/>
                </a:solidFill>
              </a:rPr>
              <a:t>), la separación se limita a la distribución de los electrones dentro de cada átomo. El efecto se nota más si el no conductor está cerca del objeto cargado.</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02" name="Picture 2" descr="f24_18"/>
          <p:cNvPicPr>
            <a:picLocks noChangeAspect="1" noChangeArrowheads="1"/>
          </p:cNvPicPr>
          <p:nvPr/>
        </p:nvPicPr>
        <p:blipFill>
          <a:blip r:embed="rId2"/>
          <a:srcRect/>
          <a:stretch>
            <a:fillRect/>
          </a:stretch>
        </p:blipFill>
        <p:spPr bwMode="auto">
          <a:xfrm>
            <a:off x="6172200" y="838200"/>
            <a:ext cx="2324100" cy="2171700"/>
          </a:xfrm>
          <a:prstGeom prst="rect">
            <a:avLst/>
          </a:prstGeom>
          <a:noFill/>
        </p:spPr>
      </p:pic>
      <p:sp>
        <p:nvSpPr>
          <p:cNvPr id="153603" name="Text Box 3"/>
          <p:cNvSpPr txBox="1">
            <a:spLocks noChangeArrowheads="1"/>
          </p:cNvSpPr>
          <p:nvPr/>
        </p:nvSpPr>
        <p:spPr bwMode="auto">
          <a:xfrm>
            <a:off x="914400" y="304800"/>
            <a:ext cx="7620000" cy="396875"/>
          </a:xfrm>
          <a:prstGeom prst="rect">
            <a:avLst/>
          </a:prstGeom>
          <a:noFill/>
          <a:ln w="9525">
            <a:noFill/>
            <a:miter lim="800000"/>
            <a:headEnd/>
            <a:tailEnd/>
          </a:ln>
          <a:effectLst/>
        </p:spPr>
        <p:txBody>
          <a:bodyPr>
            <a:spAutoFit/>
          </a:bodyPr>
          <a:lstStyle/>
          <a:p>
            <a:pPr>
              <a:spcBef>
                <a:spcPct val="50000"/>
              </a:spcBef>
            </a:pPr>
            <a:r>
              <a:rPr lang="en-US" sz="2000" b="1">
                <a:solidFill>
                  <a:schemeClr val="tx2"/>
                </a:solidFill>
                <a:latin typeface="Arial" charset="0"/>
              </a:rPr>
              <a:t>Aplicación  de la Ley de Gauss - Simetría Esférica -</a:t>
            </a:r>
          </a:p>
        </p:txBody>
      </p:sp>
      <p:sp>
        <p:nvSpPr>
          <p:cNvPr id="153604" name="Text Box 4"/>
          <p:cNvSpPr txBox="1">
            <a:spLocks noChangeArrowheads="1"/>
          </p:cNvSpPr>
          <p:nvPr/>
        </p:nvSpPr>
        <p:spPr bwMode="auto">
          <a:xfrm>
            <a:off x="304800" y="990600"/>
            <a:ext cx="5638800" cy="1900238"/>
          </a:xfrm>
          <a:prstGeom prst="rect">
            <a:avLst/>
          </a:prstGeom>
          <a:noFill/>
          <a:ln w="9525">
            <a:noFill/>
            <a:miter lim="800000"/>
            <a:headEnd/>
            <a:tailEnd/>
          </a:ln>
          <a:effectLst/>
        </p:spPr>
        <p:txBody>
          <a:bodyPr>
            <a:spAutoFit/>
          </a:bodyPr>
          <a:lstStyle/>
          <a:p>
            <a:pPr marL="342900" indent="-342900" algn="just">
              <a:spcBef>
                <a:spcPct val="50000"/>
              </a:spcBef>
            </a:pPr>
            <a:r>
              <a:rPr lang="en-US" sz="1400">
                <a:latin typeface="Arial" charset="0"/>
              </a:rPr>
              <a:t>Concha esférica de R .</a:t>
            </a:r>
          </a:p>
          <a:p>
            <a:pPr marL="342900" indent="-342900" algn="just">
              <a:spcBef>
                <a:spcPct val="50000"/>
              </a:spcBef>
              <a:buFontTx/>
              <a:buAutoNum type="arabicParenR"/>
            </a:pPr>
            <a:r>
              <a:rPr lang="en-US" sz="1400">
                <a:latin typeface="Arial" charset="0"/>
              </a:rPr>
              <a:t>E tiene dirección radial,</a:t>
            </a:r>
          </a:p>
          <a:p>
            <a:pPr marL="342900" indent="-342900" algn="just">
              <a:spcBef>
                <a:spcPct val="50000"/>
              </a:spcBef>
              <a:buFontTx/>
              <a:buAutoNum type="arabicParenR"/>
            </a:pPr>
            <a:r>
              <a:rPr lang="en-US" sz="1400">
                <a:latin typeface="Arial" charset="0"/>
              </a:rPr>
              <a:t>La magnitud de E es constante en la superficie de cualquier superficie esférica concéntrica con la carga.  Es obvio que debe tomarse la superficie Gaussiana como esfera.</a:t>
            </a:r>
          </a:p>
          <a:p>
            <a:pPr marL="342900" indent="-342900" algn="just">
              <a:spcBef>
                <a:spcPct val="50000"/>
              </a:spcBef>
              <a:buFontTx/>
              <a:buAutoNum type="arabicParenR"/>
            </a:pPr>
            <a:r>
              <a:rPr lang="en-US" sz="1400">
                <a:latin typeface="Arial" charset="0"/>
              </a:rPr>
              <a:t>Por tanto E y da apuntan en la misma direccion y la integral del lado izquierdo de la ley de Gauss resulta:</a:t>
            </a:r>
          </a:p>
        </p:txBody>
      </p:sp>
      <p:grpSp>
        <p:nvGrpSpPr>
          <p:cNvPr id="2" name="Group 5"/>
          <p:cNvGrpSpPr>
            <a:grpSpLocks/>
          </p:cNvGrpSpPr>
          <p:nvPr/>
        </p:nvGrpSpPr>
        <p:grpSpPr bwMode="auto">
          <a:xfrm>
            <a:off x="1219200" y="3124200"/>
            <a:ext cx="2819400" cy="457200"/>
            <a:chOff x="576" y="1968"/>
            <a:chExt cx="1776" cy="288"/>
          </a:xfrm>
        </p:grpSpPr>
        <p:pic>
          <p:nvPicPr>
            <p:cNvPr id="153606" name="Picture 6" descr="eq24_21"/>
            <p:cNvPicPr>
              <a:picLocks noChangeAspect="1" noChangeArrowheads="1"/>
            </p:cNvPicPr>
            <p:nvPr/>
          </p:nvPicPr>
          <p:blipFill>
            <a:blip r:embed="rId3"/>
            <a:srcRect r="25926" b="-18518"/>
            <a:stretch>
              <a:fillRect/>
            </a:stretch>
          </p:blipFill>
          <p:spPr bwMode="auto">
            <a:xfrm>
              <a:off x="1872" y="2016"/>
              <a:ext cx="480" cy="192"/>
            </a:xfrm>
            <a:prstGeom prst="rect">
              <a:avLst/>
            </a:prstGeom>
            <a:solidFill>
              <a:schemeClr val="accent1"/>
            </a:solidFill>
          </p:spPr>
        </p:pic>
        <p:pic>
          <p:nvPicPr>
            <p:cNvPr id="153607" name="Picture 7" descr="eq24_19"/>
            <p:cNvPicPr>
              <a:picLocks noChangeAspect="1" noChangeArrowheads="1"/>
            </p:cNvPicPr>
            <p:nvPr/>
          </p:nvPicPr>
          <p:blipFill>
            <a:blip r:embed="rId4"/>
            <a:srcRect r="15448"/>
            <a:stretch>
              <a:fillRect/>
            </a:stretch>
          </p:blipFill>
          <p:spPr bwMode="auto">
            <a:xfrm>
              <a:off x="576" y="1968"/>
              <a:ext cx="1248" cy="288"/>
            </a:xfrm>
            <a:prstGeom prst="rect">
              <a:avLst/>
            </a:prstGeom>
            <a:solidFill>
              <a:schemeClr val="accent1"/>
            </a:solidFill>
          </p:spPr>
        </p:pic>
      </p:grpSp>
      <p:sp>
        <p:nvSpPr>
          <p:cNvPr id="153608" name="Text Box 8"/>
          <p:cNvSpPr txBox="1">
            <a:spLocks noChangeArrowheads="1"/>
          </p:cNvSpPr>
          <p:nvPr/>
        </p:nvSpPr>
        <p:spPr bwMode="auto">
          <a:xfrm>
            <a:off x="609600" y="3810000"/>
            <a:ext cx="8534400" cy="2662267"/>
          </a:xfrm>
          <a:prstGeom prst="rect">
            <a:avLst/>
          </a:prstGeom>
          <a:noFill/>
          <a:ln w="9525">
            <a:noFill/>
            <a:miter lim="800000"/>
            <a:headEnd/>
            <a:tailEnd/>
          </a:ln>
          <a:effectLst/>
        </p:spPr>
        <p:txBody>
          <a:bodyPr>
            <a:spAutoFit/>
          </a:bodyPr>
          <a:lstStyle/>
          <a:p>
            <a:pPr algn="just">
              <a:spcBef>
                <a:spcPct val="50000"/>
              </a:spcBef>
            </a:pPr>
            <a:r>
              <a:rPr lang="es-ES" sz="1400" smtClean="0">
                <a:latin typeface="Arial" charset="0"/>
              </a:rPr>
              <a:t>Para cada situación de simetría esférica lo que cambia es el lado derecho de la ley de Gauss.  De hecho, esta es diferente aún para diferentes regiones en una misma situación.  Así que resolver uno de estos problemas es determinar cuánta carga hay dentro de la suprerficie gaussiana, q</a:t>
            </a:r>
            <a:r>
              <a:rPr lang="es-ES" sz="1400" baseline="-25000" smtClean="0">
                <a:latin typeface="Arial" charset="0"/>
              </a:rPr>
              <a:t>N</a:t>
            </a:r>
            <a:r>
              <a:rPr lang="es-ES" sz="1400" smtClean="0">
                <a:latin typeface="Arial" charset="0"/>
              </a:rPr>
              <a:t>.</a:t>
            </a:r>
          </a:p>
          <a:p>
            <a:pPr algn="just">
              <a:spcBef>
                <a:spcPct val="50000"/>
              </a:spcBef>
            </a:pPr>
            <a:r>
              <a:rPr lang="es-ES" sz="1400" smtClean="0">
                <a:latin typeface="Arial" charset="0"/>
              </a:rPr>
              <a:t>Tomemos el ejemplo de un cascarón esférico de carga q y radio R.  (Ver dibujo.)  Debemos considerar dos regiones: I) fuera del cascarón y II) dentro del cascarón.  Siempre llamamos r a la distancia entre el punto donde queremos calcular E y el centro de simetría.  Matemáticamente las regiones se definen como I) r&gt;R y II) r&lt;R.  Por supuesto, la esfera Gaussiana tiene radio r.</a:t>
            </a:r>
          </a:p>
          <a:p>
            <a:pPr algn="just">
              <a:spcBef>
                <a:spcPct val="50000"/>
              </a:spcBef>
            </a:pPr>
            <a:r>
              <a:rPr lang="es-ES" sz="1400" smtClean="0">
                <a:latin typeface="Arial" charset="0"/>
              </a:rPr>
              <a:t>Para la región I, se toma la esfera Gaussiana S</a:t>
            </a:r>
            <a:r>
              <a:rPr lang="es-ES" sz="1400" baseline="-25000" smtClean="0">
                <a:latin typeface="Arial" charset="0"/>
              </a:rPr>
              <a:t>2 </a:t>
            </a:r>
            <a:r>
              <a:rPr lang="es-ES" sz="1400" smtClean="0">
                <a:latin typeface="Arial" charset="0"/>
              </a:rPr>
              <a:t>.  Es obvio que</a:t>
            </a:r>
            <a:r>
              <a:rPr lang="es-ES" sz="1800" smtClean="0">
                <a:latin typeface="Arial" charset="0"/>
              </a:rPr>
              <a:t> </a:t>
            </a:r>
            <a:r>
              <a:rPr lang="es-ES" sz="1400" smtClean="0">
                <a:latin typeface="Arial" charset="0"/>
              </a:rPr>
              <a:t>q</a:t>
            </a:r>
            <a:r>
              <a:rPr lang="es-ES" sz="1400" baseline="-25000" smtClean="0">
                <a:latin typeface="Arial" charset="0"/>
              </a:rPr>
              <a:t>N </a:t>
            </a:r>
            <a:r>
              <a:rPr lang="es-ES" sz="1400" smtClean="0">
                <a:latin typeface="Arial" charset="0"/>
              </a:rPr>
              <a:t>= q ya que esa es la carga adentro de la esfera S</a:t>
            </a:r>
            <a:r>
              <a:rPr lang="es-ES" sz="1400" baseline="-25000" smtClean="0">
                <a:latin typeface="Arial" charset="0"/>
              </a:rPr>
              <a:t>2</a:t>
            </a:r>
            <a:r>
              <a:rPr lang="es-ES" sz="1400" smtClean="0">
                <a:latin typeface="Arial" charset="0"/>
              </a:rPr>
              <a:t> .  En esta región la carga se comporta como si fuese puntiforme. </a:t>
            </a:r>
          </a:p>
          <a:p>
            <a:pPr algn="just">
              <a:spcBef>
                <a:spcPct val="50000"/>
              </a:spcBef>
            </a:pPr>
            <a:r>
              <a:rPr lang="es-ES" sz="1400" smtClean="0">
                <a:latin typeface="Arial" charset="0"/>
              </a:rPr>
              <a:t>Para la región II,  tomamos la esfera Gaussiana S</a:t>
            </a:r>
            <a:r>
              <a:rPr lang="es-ES" sz="1400" baseline="-25000" smtClean="0">
                <a:latin typeface="Arial" charset="0"/>
              </a:rPr>
              <a:t>1</a:t>
            </a:r>
            <a:r>
              <a:rPr lang="es-ES" sz="1400" smtClean="0">
                <a:latin typeface="Arial" charset="0"/>
              </a:rPr>
              <a:t>.  Ahora q</a:t>
            </a:r>
            <a:r>
              <a:rPr lang="es-ES" sz="1400" baseline="-25000" smtClean="0">
                <a:latin typeface="Arial" charset="0"/>
              </a:rPr>
              <a:t>N </a:t>
            </a:r>
            <a:r>
              <a:rPr lang="es-ES" sz="1400" smtClean="0">
                <a:latin typeface="Arial" charset="0"/>
              </a:rPr>
              <a:t>= 0  y no hay E dentro de la carga.</a:t>
            </a:r>
            <a:endParaRPr lang="es-ES" sz="1400">
              <a:latin typeface="Arial" charset="0"/>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214414" y="1857364"/>
            <a:ext cx="7102073" cy="1754326"/>
          </a:xfrm>
          <a:prstGeom prst="rect">
            <a:avLst/>
          </a:prstGeom>
          <a:noFill/>
        </p:spPr>
        <p:txBody>
          <a:bodyPr wrap="none" lIns="91440" tIns="45720" rIns="91440" bIns="45720">
            <a:spAutoFit/>
          </a:bodyPr>
          <a:lstStyle/>
          <a:p>
            <a:pPr algn="ctr"/>
            <a:r>
              <a:rPr lang="es-E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6.- Trabajo eléctrico y </a:t>
            </a:r>
          </a:p>
          <a:p>
            <a:pPr algn="ctr"/>
            <a:r>
              <a:rPr lang="es-ES"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Diferencia de potencial</a:t>
            </a:r>
            <a:endParaRPr lang="es-E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a:xfrm>
            <a:off x="500063" y="285750"/>
            <a:ext cx="8229600" cy="571500"/>
          </a:xfrm>
        </p:spPr>
        <p:txBody>
          <a:bodyPr/>
          <a:lstStyle/>
          <a:p>
            <a:r>
              <a:rPr lang="es-CL" sz="2800" smtClean="0"/>
              <a:t>Conceptos previos</a:t>
            </a:r>
          </a:p>
        </p:txBody>
      </p:sp>
      <p:sp>
        <p:nvSpPr>
          <p:cNvPr id="3" name="2 Marcador de contenido"/>
          <p:cNvSpPr>
            <a:spLocks noGrp="1"/>
          </p:cNvSpPr>
          <p:nvPr>
            <p:ph idx="1"/>
          </p:nvPr>
        </p:nvSpPr>
        <p:spPr>
          <a:xfrm>
            <a:off x="457200" y="1071563"/>
            <a:ext cx="8329613" cy="5429250"/>
          </a:xfrm>
        </p:spPr>
        <p:txBody>
          <a:bodyPr rtlCol="0">
            <a:normAutofit fontScale="47500" lnSpcReduction="20000"/>
          </a:bodyPr>
          <a:lstStyle/>
          <a:p>
            <a:pPr algn="just" fontAlgn="auto">
              <a:spcAft>
                <a:spcPts val="0"/>
              </a:spcAft>
              <a:buFont typeface="Arial" pitchFamily="34" charset="0"/>
              <a:buChar char="•"/>
              <a:defRPr/>
            </a:pPr>
            <a:r>
              <a:rPr lang="es-CL" sz="4200" dirty="0" smtClean="0">
                <a:latin typeface="+mj-lt"/>
                <a:cs typeface="Arial" pitchFamily="34" charset="0"/>
              </a:rPr>
              <a:t>Trabajo en física es el producto de una fuerza aplicada sobre un cuerpo y del desplazamiento del cuerpo en la dirección de esta fuerza. </a:t>
            </a:r>
          </a:p>
          <a:p>
            <a:pPr algn="just" fontAlgn="auto">
              <a:spcAft>
                <a:spcPts val="0"/>
              </a:spcAft>
              <a:buFont typeface="Arial" pitchFamily="34" charset="0"/>
              <a:buChar char="•"/>
              <a:defRPr/>
            </a:pPr>
            <a:r>
              <a:rPr lang="es-CL" sz="4200" dirty="0" smtClean="0">
                <a:latin typeface="+mj-lt"/>
                <a:cs typeface="Arial" pitchFamily="34" charset="0"/>
              </a:rPr>
              <a:t>Mientras se realiza trabajo sobre el cuerpo, se produce una transferencia de energía al mismo, por lo que puede decirse que el trabajo es energía en movimiento. </a:t>
            </a:r>
          </a:p>
          <a:p>
            <a:pPr algn="just" fontAlgn="auto">
              <a:spcAft>
                <a:spcPts val="0"/>
              </a:spcAft>
              <a:buFont typeface="Arial" pitchFamily="34" charset="0"/>
              <a:buChar char="•"/>
              <a:defRPr/>
            </a:pPr>
            <a:r>
              <a:rPr lang="es-CL" sz="4200" dirty="0" smtClean="0">
                <a:latin typeface="+mj-lt"/>
                <a:cs typeface="Arial" pitchFamily="34" charset="0"/>
              </a:rPr>
              <a:t>Las unidades de trabajo son las mismas que las de energía. </a:t>
            </a:r>
          </a:p>
          <a:p>
            <a:pPr algn="just" fontAlgn="auto">
              <a:spcAft>
                <a:spcPts val="0"/>
              </a:spcAft>
              <a:buFont typeface="Arial" pitchFamily="34" charset="0"/>
              <a:buChar char="•"/>
              <a:defRPr/>
            </a:pPr>
            <a:r>
              <a:rPr lang="es-CL" sz="4200" dirty="0" smtClean="0">
                <a:latin typeface="+mj-lt"/>
                <a:cs typeface="Arial" pitchFamily="34" charset="0"/>
              </a:rPr>
              <a:t>Cuando se levanta un objeto desde el suelo hasta la superficie de una mesa, por ejemplo, se realiza trabajo al tener que vencer la fuerza de la gravedad, dirigida hacia abajo; la energía comunicada al cuerpo por este trabajo aumenta su energía potencial. </a:t>
            </a:r>
          </a:p>
          <a:p>
            <a:pPr algn="just" fontAlgn="auto">
              <a:spcAft>
                <a:spcPts val="0"/>
              </a:spcAft>
              <a:buFont typeface="Arial" pitchFamily="34" charset="0"/>
              <a:buChar char="•"/>
              <a:defRPr/>
            </a:pPr>
            <a:r>
              <a:rPr lang="es-CL" sz="4200" dirty="0" smtClean="0">
                <a:latin typeface="+mj-lt"/>
                <a:cs typeface="Arial" pitchFamily="34" charset="0"/>
              </a:rPr>
              <a:t>También se realiza trabajo cuando una fuerza aumenta la velocidad de un cuerpo, como ocurre por ejemplo en la aceleración de un avión por el empuje de sus reactores. </a:t>
            </a:r>
          </a:p>
          <a:p>
            <a:pPr algn="just" fontAlgn="auto">
              <a:spcAft>
                <a:spcPts val="0"/>
              </a:spcAft>
              <a:buFont typeface="Arial" pitchFamily="34" charset="0"/>
              <a:buChar char="•"/>
              <a:defRPr/>
            </a:pPr>
            <a:r>
              <a:rPr lang="es-CL" sz="4200" dirty="0" smtClean="0">
                <a:latin typeface="+mj-lt"/>
                <a:cs typeface="Arial" pitchFamily="34" charset="0"/>
              </a:rPr>
              <a:t>La fuerza puede no ser mecánica, como ocurre en el levantamiento de un cuerpo o en la aceleración de un avión de reacción; también puede ser una fuerza electrostática, electrodinámica o de tensión superficial. Por otra parte, si una fuerza constante no produce movimiento, no se realiza trabajo. Por ejemplo, el sostener un libro con el brazo extendido no implica trabajo alguno sobre el libro, independientemente del esfuerzo.</a:t>
            </a:r>
          </a:p>
          <a:p>
            <a:pPr fontAlgn="auto">
              <a:spcAft>
                <a:spcPts val="0"/>
              </a:spcAft>
              <a:buFont typeface="Arial" pitchFamily="34" charset="0"/>
              <a:buChar char="•"/>
              <a:defRPr/>
            </a:pPr>
            <a:endParaRPr lang="es-CL"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457200" y="274638"/>
            <a:ext cx="8229600" cy="582612"/>
          </a:xfrm>
        </p:spPr>
        <p:txBody>
          <a:bodyPr/>
          <a:lstStyle/>
          <a:p>
            <a:r>
              <a:rPr lang="es-CL" sz="2800" smtClean="0"/>
              <a:t>Conceptos previos</a:t>
            </a:r>
          </a:p>
        </p:txBody>
      </p:sp>
      <p:sp>
        <p:nvSpPr>
          <p:cNvPr id="3" name="2 Marcador de contenido"/>
          <p:cNvSpPr>
            <a:spLocks noGrp="1"/>
          </p:cNvSpPr>
          <p:nvPr>
            <p:ph idx="1"/>
          </p:nvPr>
        </p:nvSpPr>
        <p:spPr>
          <a:xfrm>
            <a:off x="457200" y="928688"/>
            <a:ext cx="8329613" cy="5643562"/>
          </a:xfrm>
        </p:spPr>
        <p:txBody>
          <a:bodyPr rtlCol="0">
            <a:normAutofit fontScale="70000" lnSpcReduction="20000"/>
          </a:bodyPr>
          <a:lstStyle/>
          <a:p>
            <a:pPr algn="just" fontAlgn="auto">
              <a:spcAft>
                <a:spcPts val="0"/>
              </a:spcAft>
              <a:buFont typeface="Arial" pitchFamily="34" charset="0"/>
              <a:buChar char="•"/>
              <a:defRPr/>
            </a:pPr>
            <a:r>
              <a:rPr lang="es-CL" dirty="0"/>
              <a:t>Carga </a:t>
            </a:r>
            <a:r>
              <a:rPr lang="es-CL" dirty="0" smtClean="0"/>
              <a:t>eléctrica, es la característica </a:t>
            </a:r>
            <a:r>
              <a:rPr lang="es-CL" dirty="0"/>
              <a:t>de cualquier partícula que participa en la interacción electromagnética. </a:t>
            </a:r>
          </a:p>
          <a:p>
            <a:pPr algn="just" fontAlgn="auto">
              <a:spcAft>
                <a:spcPts val="0"/>
              </a:spcAft>
              <a:buFont typeface="Arial" pitchFamily="34" charset="0"/>
              <a:buChar char="•"/>
              <a:defRPr/>
            </a:pPr>
            <a:r>
              <a:rPr lang="es-CL" dirty="0" smtClean="0"/>
              <a:t>Existen en la naturaleza dos tipos de cargas eléctricas que por convenio se miden unas con números positivos y las otras con números negativos.</a:t>
            </a:r>
          </a:p>
          <a:p>
            <a:pPr algn="just" fontAlgn="auto">
              <a:spcAft>
                <a:spcPts val="0"/>
              </a:spcAft>
              <a:buFont typeface="Arial" pitchFamily="34" charset="0"/>
              <a:buChar char="•"/>
              <a:defRPr/>
            </a:pPr>
            <a:r>
              <a:rPr lang="es-CL" dirty="0" smtClean="0"/>
              <a:t> Todas las partículas eléctricamente cargadas llevan una carga igual en valor absoluto a una cantidad llamada carga elemental, </a:t>
            </a:r>
            <a:r>
              <a:rPr lang="es-CL" i="1" dirty="0" smtClean="0"/>
              <a:t>e</a:t>
            </a:r>
            <a:r>
              <a:rPr lang="es-CL" dirty="0" smtClean="0"/>
              <a:t>. </a:t>
            </a:r>
          </a:p>
          <a:p>
            <a:pPr algn="just" fontAlgn="auto">
              <a:spcAft>
                <a:spcPts val="0"/>
              </a:spcAft>
              <a:buFont typeface="Arial" pitchFamily="34" charset="0"/>
              <a:buChar char="•"/>
              <a:defRPr/>
            </a:pPr>
            <a:r>
              <a:rPr lang="es-CL" dirty="0" smtClean="0"/>
              <a:t>El protón posee una carga +</a:t>
            </a:r>
            <a:r>
              <a:rPr lang="es-CL" i="1" dirty="0" smtClean="0"/>
              <a:t>e</a:t>
            </a:r>
            <a:r>
              <a:rPr lang="es-CL" dirty="0" smtClean="0"/>
              <a:t> y el electrón lleva una carga -</a:t>
            </a:r>
            <a:r>
              <a:rPr lang="es-CL" i="1" dirty="0" smtClean="0"/>
              <a:t>e</a:t>
            </a:r>
            <a:r>
              <a:rPr lang="es-CL" dirty="0" smtClean="0"/>
              <a:t>. Esta carga elemental equivale a 1,6 · 10</a:t>
            </a:r>
            <a:r>
              <a:rPr lang="es-CL" baseline="30000" dirty="0" smtClean="0"/>
              <a:t>-19</a:t>
            </a:r>
            <a:r>
              <a:rPr lang="es-CL" dirty="0" smtClean="0"/>
              <a:t> </a:t>
            </a:r>
          </a:p>
          <a:p>
            <a:pPr algn="just" fontAlgn="auto">
              <a:spcAft>
                <a:spcPts val="0"/>
              </a:spcAft>
              <a:buFont typeface="Arial" pitchFamily="34" charset="0"/>
              <a:buChar char="•"/>
              <a:defRPr/>
            </a:pPr>
            <a:r>
              <a:rPr lang="es-CL" dirty="0" smtClean="0"/>
              <a:t>La unidad de carga eléctrica en el Sistema Internacional de unidades es el culombio, C.</a:t>
            </a:r>
          </a:p>
          <a:p>
            <a:pPr algn="just" fontAlgn="auto">
              <a:spcAft>
                <a:spcPts val="0"/>
              </a:spcAft>
              <a:buFont typeface="Arial" pitchFamily="34" charset="0"/>
              <a:buChar char="•"/>
              <a:defRPr/>
            </a:pPr>
            <a:r>
              <a:rPr lang="es-CL" dirty="0" smtClean="0"/>
              <a:t>Un átomo eléctricamente neutro tiene el mismo número de protones que de electrones. Todo cuerpo material contiene gran número de átomos y su carga global es nula salvo si ha perdido o captado electrones, en cuyo caso posee carga neta positiva o negativa, respectivamente. Sin embargo, un cuerpo, aunque eléctricamente neutro, puede tener cargas eléctricas positivas en ciertas zonas y cargas negativas en otras.</a:t>
            </a:r>
          </a:p>
          <a:p>
            <a:pPr algn="just" fontAlgn="auto">
              <a:spcAft>
                <a:spcPts val="0"/>
              </a:spcAft>
              <a:buFont typeface="Arial" pitchFamily="34" charset="0"/>
              <a:buChar char="•"/>
              <a:defRPr/>
            </a:pPr>
            <a:endParaRPr lang="es-CL" dirty="0" smtClean="0"/>
          </a:p>
          <a:p>
            <a:pPr fontAlgn="auto">
              <a:spcAft>
                <a:spcPts val="0"/>
              </a:spcAft>
              <a:buFont typeface="Arial" pitchFamily="34" charset="0"/>
              <a:buChar char="•"/>
              <a:defRPr/>
            </a:pPr>
            <a:endParaRPr lang="es-CL"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3 Marcador de contenido"/>
          <p:cNvPicPr>
            <a:picLocks noGrp="1"/>
          </p:cNvPicPr>
          <p:nvPr>
            <p:ph idx="1"/>
          </p:nvPr>
        </p:nvPicPr>
        <p:blipFill>
          <a:blip r:embed="rId2"/>
          <a:srcRect/>
          <a:stretch>
            <a:fillRect/>
          </a:stretch>
        </p:blipFill>
        <p:spPr>
          <a:xfrm>
            <a:off x="642938" y="500063"/>
            <a:ext cx="8001000" cy="3500437"/>
          </a:xfrm>
        </p:spPr>
      </p:pic>
      <p:sp>
        <p:nvSpPr>
          <p:cNvPr id="5" name="4 Rectángulo"/>
          <p:cNvSpPr/>
          <p:nvPr/>
        </p:nvSpPr>
        <p:spPr>
          <a:xfrm>
            <a:off x="285750" y="3714750"/>
            <a:ext cx="8501063" cy="2571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s-CL" b="1" dirty="0">
              <a:solidFill>
                <a:schemeClr val="tx1"/>
              </a:solidFill>
            </a:endParaRPr>
          </a:p>
          <a:p>
            <a:pPr algn="just" fontAlgn="auto">
              <a:spcBef>
                <a:spcPts val="0"/>
              </a:spcBef>
              <a:spcAft>
                <a:spcPts val="0"/>
              </a:spcAft>
              <a:defRPr/>
            </a:pPr>
            <a:r>
              <a:rPr lang="es-CL" dirty="0">
                <a:solidFill>
                  <a:schemeClr val="tx1"/>
                </a:solidFill>
              </a:rPr>
              <a:t>Estos tres objetos muestran la forma en que las cargas eléctricas afectan a conductores y no conductores. Una varilla negativamente cargada (</a:t>
            </a:r>
            <a:r>
              <a:rPr lang="es-CL" i="1" dirty="0">
                <a:solidFill>
                  <a:schemeClr val="tx1"/>
                </a:solidFill>
              </a:rPr>
              <a:t>A</a:t>
            </a:r>
            <a:r>
              <a:rPr lang="es-CL" dirty="0">
                <a:solidFill>
                  <a:schemeClr val="tx1"/>
                </a:solidFill>
              </a:rPr>
              <a:t>) afecta a la distribución de cargas de un conductor (</a:t>
            </a:r>
            <a:r>
              <a:rPr lang="es-CL" i="1" dirty="0">
                <a:solidFill>
                  <a:schemeClr val="tx1"/>
                </a:solidFill>
              </a:rPr>
              <a:t>B</a:t>
            </a:r>
            <a:r>
              <a:rPr lang="es-CL" dirty="0">
                <a:solidFill>
                  <a:schemeClr val="tx1"/>
                </a:solidFill>
              </a:rPr>
              <a:t>) y un no conductor (</a:t>
            </a:r>
            <a:r>
              <a:rPr lang="es-CL" i="1" dirty="0">
                <a:solidFill>
                  <a:schemeClr val="tx1"/>
                </a:solidFill>
              </a:rPr>
              <a:t>C</a:t>
            </a:r>
            <a:r>
              <a:rPr lang="es-CL" dirty="0">
                <a:solidFill>
                  <a:schemeClr val="tx1"/>
                </a:solidFill>
              </a:rPr>
              <a:t>) cercanos. En los lados de </a:t>
            </a:r>
            <a:r>
              <a:rPr lang="es-CL" i="1" dirty="0">
                <a:solidFill>
                  <a:schemeClr val="tx1"/>
                </a:solidFill>
              </a:rPr>
              <a:t>B</a:t>
            </a:r>
            <a:r>
              <a:rPr lang="es-CL" dirty="0">
                <a:solidFill>
                  <a:schemeClr val="tx1"/>
                </a:solidFill>
              </a:rPr>
              <a:t> y </a:t>
            </a:r>
            <a:r>
              <a:rPr lang="es-CL" i="1" dirty="0">
                <a:solidFill>
                  <a:schemeClr val="tx1"/>
                </a:solidFill>
              </a:rPr>
              <a:t>C</a:t>
            </a:r>
            <a:r>
              <a:rPr lang="es-CL" dirty="0">
                <a:solidFill>
                  <a:schemeClr val="tx1"/>
                </a:solidFill>
              </a:rPr>
              <a:t> más próximos a </a:t>
            </a:r>
            <a:r>
              <a:rPr lang="es-CL" i="1" dirty="0" err="1">
                <a:solidFill>
                  <a:schemeClr val="tx1"/>
                </a:solidFill>
              </a:rPr>
              <a:t>A</a:t>
            </a:r>
            <a:r>
              <a:rPr lang="es-CL" dirty="0">
                <a:solidFill>
                  <a:schemeClr val="tx1"/>
                </a:solidFill>
              </a:rPr>
              <a:t> se induce una carga positiva, mientras que en los lados más alejados aparece una carga negativa. En el conductor (</a:t>
            </a:r>
            <a:r>
              <a:rPr lang="es-CL" i="1" dirty="0">
                <a:solidFill>
                  <a:schemeClr val="tx1"/>
                </a:solidFill>
              </a:rPr>
              <a:t>B</a:t>
            </a:r>
            <a:r>
              <a:rPr lang="es-CL" dirty="0">
                <a:solidFill>
                  <a:schemeClr val="tx1"/>
                </a:solidFill>
              </a:rPr>
              <a:t>), la separación de la carga afecta a todo el objeto, porque los electrones pueden moverse libremente. En el no conductor (</a:t>
            </a:r>
            <a:r>
              <a:rPr lang="es-CL" i="1" dirty="0">
                <a:solidFill>
                  <a:schemeClr val="tx1"/>
                </a:solidFill>
              </a:rPr>
              <a:t>C</a:t>
            </a:r>
            <a:r>
              <a:rPr lang="es-CL" dirty="0">
                <a:solidFill>
                  <a:schemeClr val="tx1"/>
                </a:solidFill>
              </a:rPr>
              <a:t>), la separación se limita a la distribución de los electrones dentro de cada átomo. El efecto se nota más si el no conductor está cerca del objeto cargado.</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63"/>
            <a:ext cx="8229600" cy="2857500"/>
          </a:xfrm>
        </p:spPr>
        <p:txBody>
          <a:bodyPr rtlCol="0">
            <a:normAutofit fontScale="32500" lnSpcReduction="20000"/>
          </a:bodyPr>
          <a:lstStyle/>
          <a:p>
            <a:pPr algn="just" fontAlgn="auto">
              <a:spcAft>
                <a:spcPts val="0"/>
              </a:spcAft>
              <a:buFont typeface="Arial" pitchFamily="34" charset="0"/>
              <a:buChar char="•"/>
              <a:defRPr/>
            </a:pPr>
            <a:r>
              <a:rPr lang="es-CL" sz="6800" dirty="0" smtClean="0"/>
              <a:t>Campo eléctrico, es la región del espacio donde se ponen de manifiesto los fenómenos eléctricos. Se representa por </a:t>
            </a:r>
            <a:r>
              <a:rPr lang="es-CL" sz="6800" b="1" i="1" dirty="0" smtClean="0"/>
              <a:t>E</a:t>
            </a:r>
            <a:r>
              <a:rPr lang="es-CL" sz="6800" dirty="0" smtClean="0"/>
              <a:t> y es de naturaleza vectorial, es decir, posee un valor o magnitud y una dirección y sentido. Estos dos últimos valores son determinados por un ángulo. En el Sistema Internacional de unidades el campo eléctrico se mide en newton/culombio (N/C).</a:t>
            </a:r>
          </a:p>
          <a:p>
            <a:pPr algn="just" fontAlgn="auto">
              <a:spcAft>
                <a:spcPts val="0"/>
              </a:spcAft>
              <a:buFont typeface="Arial" pitchFamily="34" charset="0"/>
              <a:buChar char="•"/>
              <a:defRPr/>
            </a:pPr>
            <a:r>
              <a:rPr lang="es-CL" sz="6800" dirty="0" smtClean="0"/>
              <a:t>Al existir una carga eléctrica esta se mueve por un conductor generando el campo eléctrico, el cual a su vez produce un campo magnético.</a:t>
            </a:r>
          </a:p>
          <a:p>
            <a:pPr algn="just" fontAlgn="auto">
              <a:spcAft>
                <a:spcPts val="0"/>
              </a:spcAft>
              <a:buFont typeface="Arial" pitchFamily="34" charset="0"/>
              <a:buChar char="•"/>
              <a:defRPr/>
            </a:pPr>
            <a:endParaRPr lang="es-CL" dirty="0"/>
          </a:p>
          <a:p>
            <a:pPr algn="just" fontAlgn="auto">
              <a:spcAft>
                <a:spcPts val="0"/>
              </a:spcAft>
              <a:buFont typeface="Arial" pitchFamily="34" charset="0"/>
              <a:buChar char="•"/>
              <a:defRPr/>
            </a:pPr>
            <a:endParaRPr lang="es-CL" dirty="0" smtClean="0"/>
          </a:p>
          <a:p>
            <a:pPr algn="just" fontAlgn="auto">
              <a:spcAft>
                <a:spcPts val="0"/>
              </a:spcAft>
              <a:buFont typeface="Arial" pitchFamily="34" charset="0"/>
              <a:buNone/>
              <a:defRPr/>
            </a:pPr>
            <a:endParaRPr lang="es-CL" dirty="0"/>
          </a:p>
        </p:txBody>
      </p:sp>
      <p:pic>
        <p:nvPicPr>
          <p:cNvPr id="6147" name="3 Imagen"/>
          <p:cNvPicPr>
            <a:picLocks noChangeAspect="1" noChangeArrowheads="1"/>
          </p:cNvPicPr>
          <p:nvPr/>
        </p:nvPicPr>
        <p:blipFill>
          <a:blip r:embed="rId2"/>
          <a:srcRect/>
          <a:stretch>
            <a:fillRect/>
          </a:stretch>
        </p:blipFill>
        <p:spPr bwMode="auto">
          <a:xfrm>
            <a:off x="857250" y="3500438"/>
            <a:ext cx="7572375" cy="2765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57200" y="274638"/>
            <a:ext cx="8229600" cy="796925"/>
          </a:xfrm>
        </p:spPr>
        <p:txBody>
          <a:bodyPr/>
          <a:lstStyle/>
          <a:p>
            <a:r>
              <a:rPr lang="es-CL" sz="2800" smtClean="0"/>
              <a:t>Concepto de trabajo eléctrico y diferencia de potencial</a:t>
            </a:r>
          </a:p>
        </p:txBody>
      </p:sp>
      <p:pic>
        <p:nvPicPr>
          <p:cNvPr id="6" name="MOV00302.MPG">
            <a:hlinkClick r:id="" action="ppaction://media"/>
          </p:cNvPr>
          <p:cNvPicPr>
            <a:picLocks noRot="1" noChangeAspect="1"/>
          </p:cNvPicPr>
          <p:nvPr>
            <a:videoFile r:link="rId1"/>
          </p:nvPr>
        </p:nvPicPr>
        <p:blipFill>
          <a:blip r:embed="rId3"/>
          <a:srcRect/>
          <a:stretch>
            <a:fillRect/>
          </a:stretch>
        </p:blipFill>
        <p:spPr bwMode="auto">
          <a:xfrm>
            <a:off x="1000125" y="1071563"/>
            <a:ext cx="6858000" cy="51435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104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457200" y="274638"/>
            <a:ext cx="8229600" cy="511175"/>
          </a:xfrm>
        </p:spPr>
        <p:txBody>
          <a:bodyPr/>
          <a:lstStyle/>
          <a:p>
            <a:r>
              <a:rPr lang="es-CL" sz="2200" smtClean="0"/>
              <a:t>Trabajo eléctrico y Diferencia de potencial</a:t>
            </a:r>
          </a:p>
        </p:txBody>
      </p:sp>
      <p:sp>
        <p:nvSpPr>
          <p:cNvPr id="5" name="4 Marcador de contenido"/>
          <p:cNvSpPr>
            <a:spLocks noGrp="1"/>
          </p:cNvSpPr>
          <p:nvPr>
            <p:ph idx="1"/>
          </p:nvPr>
        </p:nvSpPr>
        <p:spPr>
          <a:xfrm>
            <a:off x="457200" y="928688"/>
            <a:ext cx="8401050" cy="5500687"/>
          </a:xfrm>
        </p:spPr>
        <p:txBody>
          <a:bodyPr rtlCol="0">
            <a:normAutofit fontScale="62500" lnSpcReduction="20000"/>
          </a:bodyPr>
          <a:lstStyle/>
          <a:p>
            <a:pPr fontAlgn="auto">
              <a:spcAft>
                <a:spcPts val="0"/>
              </a:spcAft>
              <a:buFont typeface="Arial" pitchFamily="34" charset="0"/>
              <a:buNone/>
              <a:defRPr/>
            </a:pPr>
            <a:endParaRPr lang="es-CL" dirty="0" smtClean="0"/>
          </a:p>
          <a:p>
            <a:pPr algn="just" fontAlgn="auto">
              <a:spcAft>
                <a:spcPts val="0"/>
              </a:spcAft>
              <a:buFont typeface="Arial" pitchFamily="34" charset="0"/>
              <a:buChar char="•"/>
              <a:defRPr/>
            </a:pPr>
            <a:r>
              <a:rPr lang="es-CL" sz="3500" dirty="0" smtClean="0"/>
              <a:t>Cuando una carga positiva se coloca en un campo eléctrico, éste ejerce una fuerza de repulsión sobre la carga.</a:t>
            </a:r>
          </a:p>
          <a:p>
            <a:pPr algn="just" fontAlgn="auto">
              <a:spcAft>
                <a:spcPts val="0"/>
              </a:spcAft>
              <a:buFont typeface="Arial" pitchFamily="34" charset="0"/>
              <a:buChar char="•"/>
              <a:defRPr/>
            </a:pPr>
            <a:r>
              <a:rPr lang="es-CL" sz="3500" dirty="0" smtClean="0"/>
              <a:t>Para mover la carga debe realizarse un trabajo, venciendo la fuerza de repulsión del campo. Inversamente, el trabajo puede ser realizado por la carga positiva si ésta se mueve en la dirección de la fuerza ejercida por el campo.</a:t>
            </a:r>
          </a:p>
          <a:p>
            <a:pPr algn="just" fontAlgn="auto">
              <a:spcAft>
                <a:spcPts val="0"/>
              </a:spcAft>
              <a:buFont typeface="Arial" pitchFamily="34" charset="0"/>
              <a:buChar char="•"/>
              <a:defRPr/>
            </a:pPr>
            <a:r>
              <a:rPr lang="es-CL" sz="3500" b="1" dirty="0" smtClean="0"/>
              <a:t>La diferencia de potencial eléctrico </a:t>
            </a:r>
            <a:r>
              <a:rPr lang="es-CL" sz="3500" dirty="0" smtClean="0"/>
              <a:t>entre dos puntos de un campo, </a:t>
            </a:r>
            <a:r>
              <a:rPr lang="es-CL" sz="3500" b="1" dirty="0" smtClean="0"/>
              <a:t>representa el trabajo (W) </a:t>
            </a:r>
            <a:r>
              <a:rPr lang="es-CL" sz="3500" dirty="0" smtClean="0"/>
              <a:t>requerido para mover una unidad positiva de carga, desde un punto al otro contra la dirección del campo (o fuerza), o también, el trabajo realizado por la unidad de carga, que se mueve desde un punto al otro en la dirección del campo.</a:t>
            </a:r>
          </a:p>
          <a:p>
            <a:pPr algn="just" fontAlgn="auto">
              <a:spcAft>
                <a:spcPts val="0"/>
              </a:spcAft>
              <a:buFont typeface="Arial" pitchFamily="34" charset="0"/>
              <a:buChar char="•"/>
              <a:defRPr/>
            </a:pPr>
            <a:r>
              <a:rPr lang="es-CL" sz="3500" dirty="0" smtClean="0"/>
              <a:t>Las cargas positivas siempre se mueven convencionalmente desde un punto de potencial mayor (+) a un punto de potencial menor (-), mientras que la inversa es cierta para cargas negativas (electrones) .</a:t>
            </a:r>
          </a:p>
          <a:p>
            <a:pPr algn="just" fontAlgn="auto">
              <a:spcAft>
                <a:spcPts val="0"/>
              </a:spcAft>
              <a:buFont typeface="Arial" pitchFamily="34" charset="0"/>
              <a:buChar char="•"/>
              <a:defRPr/>
            </a:pPr>
            <a:r>
              <a:rPr lang="es-CL" sz="3500" b="1" dirty="0" smtClean="0"/>
              <a:t>La diferencia de potencial </a:t>
            </a:r>
            <a:r>
              <a:rPr lang="es-CL" sz="3500" dirty="0" smtClean="0"/>
              <a:t>entre dos puntos de un campo eléctrico, se dice que es de 1 volt, si debe realizarse 1 joule de trabajo sobre 1 coulomb de carga positiva (+) , para moverla desde un punto de bajo potencial a otro de potencial mayor. </a:t>
            </a:r>
          </a:p>
          <a:p>
            <a:pPr fontAlgn="auto">
              <a:spcAft>
                <a:spcPts val="0"/>
              </a:spcAft>
              <a:buFont typeface="Arial" pitchFamily="34" charset="0"/>
              <a:buChar char="•"/>
              <a:defRPr/>
            </a:pPr>
            <a:endParaRPr lang="es-CL"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457200" y="142875"/>
            <a:ext cx="8229600" cy="571500"/>
          </a:xfrm>
        </p:spPr>
        <p:txBody>
          <a:bodyPr/>
          <a:lstStyle/>
          <a:p>
            <a:r>
              <a:rPr lang="es-CL" sz="2800" smtClean="0"/>
              <a:t>Trabajo eléctrico y Diferencia de potencial</a:t>
            </a:r>
          </a:p>
        </p:txBody>
      </p:sp>
      <p:pic>
        <p:nvPicPr>
          <p:cNvPr id="9219" name="4 Marcador de contenido" descr="http://www.sapiensman.com/electrotecnia/imagenes/index.20.jpg"/>
          <p:cNvPicPr>
            <a:picLocks noGrp="1"/>
          </p:cNvPicPr>
          <p:nvPr>
            <p:ph idx="1"/>
          </p:nvPr>
        </p:nvPicPr>
        <p:blipFill>
          <a:blip r:embed="rId2"/>
          <a:srcRect/>
          <a:stretch>
            <a:fillRect/>
          </a:stretch>
        </p:blipFill>
        <p:spPr>
          <a:xfrm>
            <a:off x="214313" y="1000125"/>
            <a:ext cx="4500562" cy="4000500"/>
          </a:xfrm>
        </p:spPr>
      </p:pic>
      <p:pic>
        <p:nvPicPr>
          <p:cNvPr id="9220" name="6 Imagen" descr="http://www.sapiensman.com/electrotecnia/imagenes/form8.gif"/>
          <p:cNvPicPr>
            <a:picLocks noChangeAspect="1" noChangeArrowheads="1"/>
          </p:cNvPicPr>
          <p:nvPr/>
        </p:nvPicPr>
        <p:blipFill>
          <a:blip r:embed="rId3"/>
          <a:srcRect/>
          <a:stretch>
            <a:fillRect/>
          </a:stretch>
        </p:blipFill>
        <p:spPr bwMode="auto">
          <a:xfrm>
            <a:off x="214313" y="5857875"/>
            <a:ext cx="8286750" cy="857250"/>
          </a:xfrm>
          <a:prstGeom prst="rect">
            <a:avLst/>
          </a:prstGeom>
          <a:noFill/>
          <a:ln w="9525">
            <a:noFill/>
            <a:miter lim="800000"/>
            <a:headEnd/>
            <a:tailEnd/>
          </a:ln>
        </p:spPr>
      </p:pic>
      <p:sp>
        <p:nvSpPr>
          <p:cNvPr id="9221" name="7 CuadroTexto"/>
          <p:cNvSpPr txBox="1">
            <a:spLocks noChangeArrowheads="1"/>
          </p:cNvSpPr>
          <p:nvPr/>
        </p:nvSpPr>
        <p:spPr bwMode="auto">
          <a:xfrm>
            <a:off x="857250" y="4643438"/>
            <a:ext cx="1000125" cy="369887"/>
          </a:xfrm>
          <a:prstGeom prst="rect">
            <a:avLst/>
          </a:prstGeom>
          <a:noFill/>
          <a:ln w="9525">
            <a:noFill/>
            <a:miter lim="800000"/>
            <a:headEnd/>
            <a:tailEnd/>
          </a:ln>
        </p:spPr>
        <p:txBody>
          <a:bodyPr>
            <a:spAutoFit/>
          </a:bodyPr>
          <a:lstStyle/>
          <a:p>
            <a:r>
              <a:rPr lang="es-CL"/>
              <a:t>Fig. 1-1</a:t>
            </a:r>
            <a:endParaRPr lang="es-CL">
              <a:latin typeface="Calibri" pitchFamily="34" charset="0"/>
            </a:endParaRPr>
          </a:p>
        </p:txBody>
      </p:sp>
      <p:sp>
        <p:nvSpPr>
          <p:cNvPr id="1026" name="Text Box 2"/>
          <p:cNvSpPr txBox="1">
            <a:spLocks noChangeArrowheads="1"/>
          </p:cNvSpPr>
          <p:nvPr/>
        </p:nvSpPr>
        <p:spPr bwMode="auto">
          <a:xfrm>
            <a:off x="4714875" y="714375"/>
            <a:ext cx="4143375" cy="5143500"/>
          </a:xfrm>
          <a:prstGeom prst="rect">
            <a:avLst/>
          </a:prstGeom>
          <a:noFill/>
          <a:ln w="9525">
            <a:noFill/>
            <a:miter lim="800000"/>
            <a:headEnd/>
            <a:tailEnd/>
          </a:ln>
        </p:spPr>
        <p:txBody>
          <a:bodyPr/>
          <a:lstStyle/>
          <a:p>
            <a:pPr algn="just">
              <a:defRPr/>
            </a:pPr>
            <a:r>
              <a:rPr lang="es-CL" sz="2200" dirty="0">
                <a:latin typeface="+mj-lt"/>
                <a:cs typeface="Arial" pitchFamily="34" charset="0"/>
              </a:rPr>
              <a:t>Fig. 1-1 . La FEM de la fuente es igual a las caídas de potencial en el circuito externo.</a:t>
            </a:r>
          </a:p>
          <a:p>
            <a:pPr algn="just">
              <a:spcAft>
                <a:spcPts val="1000"/>
              </a:spcAft>
              <a:defRPr/>
            </a:pPr>
            <a:r>
              <a:rPr lang="es-CL" sz="2200" dirty="0">
                <a:latin typeface="+mj-lt"/>
                <a:cs typeface="Arial" pitchFamily="34" charset="0"/>
              </a:rPr>
              <a:t>En forma equivalente existe una diferencia de potencial de 1 volt si 1 joule de trabajo es realizado por una carga + de 1 coulomb que se mueve desde un punto, de elevado potencial, a otro de potencial menor. En general, la diferencia de potencial E (en volts o voltios ) es el trabajo W (en Joules o julios ) realizado por las cargas Q (Coulumbs o culombios ) por unidad de carga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428625" y="0"/>
            <a:ext cx="8429625" cy="582613"/>
          </a:xfrm>
        </p:spPr>
        <p:txBody>
          <a:bodyPr/>
          <a:lstStyle/>
          <a:p>
            <a:r>
              <a:rPr lang="es-CL" sz="2800" smtClean="0"/>
              <a:t>Trabajo eléctrico y Diferencia de potencial</a:t>
            </a:r>
          </a:p>
        </p:txBody>
      </p:sp>
      <p:sp>
        <p:nvSpPr>
          <p:cNvPr id="10243" name="2 Marcador de contenido"/>
          <p:cNvSpPr>
            <a:spLocks noGrp="1"/>
          </p:cNvSpPr>
          <p:nvPr>
            <p:ph idx="1"/>
          </p:nvPr>
        </p:nvSpPr>
        <p:spPr>
          <a:xfrm>
            <a:off x="214313" y="1000125"/>
            <a:ext cx="8643937" cy="5143500"/>
          </a:xfrm>
        </p:spPr>
        <p:txBody>
          <a:bodyPr/>
          <a:lstStyle/>
          <a:p>
            <a:pPr algn="just"/>
            <a:r>
              <a:rPr lang="es-CL" sz="2200" smtClean="0"/>
              <a:t>En forma similar, el trabajo total realizado (en o por las cargas) es: </a:t>
            </a:r>
          </a:p>
          <a:p>
            <a:pPr algn="just"/>
            <a:r>
              <a:rPr lang="es-CL" sz="2200" smtClean="0"/>
              <a:t>W (Joules) = Q (Coulumbs) X E (volts)</a:t>
            </a:r>
          </a:p>
          <a:p>
            <a:pPr algn="just"/>
            <a:r>
              <a:rPr lang="es-CL" sz="2200" smtClean="0"/>
              <a:t>Si existe una diferencia de potencial entre dos puntos, en un conductor o circuito eléctrico, los electrones libres en el conductor se mueven desde el punto de bajo potencial hacia el punto de potencial mayor, produciendo una corriente eléctrica. </a:t>
            </a:r>
          </a:p>
          <a:p>
            <a:pPr algn="just"/>
            <a:r>
              <a:rPr lang="es-CL" sz="2200" smtClean="0"/>
              <a:t>Al moverse dentro del circuito las cargas realizan una cantidad de trabajo (con la producción de calor) igual al producto de la carga total y de la diferencia de potencial (W = Q x E)</a:t>
            </a:r>
          </a:p>
          <a:p>
            <a:pPr algn="just"/>
            <a:r>
              <a:rPr lang="es-CL" sz="2200" smtClean="0"/>
              <a:t> Dado que una corriente "convencional" de cargas positivas debe "descender" desde un punto de elevado potencial (+) a otro de bajo potencial (-) del circuito (externo), La diferencia de potencial entre los puntos se denomina caída de potencial.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63"/>
            <a:ext cx="8229600" cy="2857500"/>
          </a:xfrm>
        </p:spPr>
        <p:txBody>
          <a:bodyPr rtlCol="0">
            <a:normAutofit fontScale="32500" lnSpcReduction="20000"/>
          </a:bodyPr>
          <a:lstStyle/>
          <a:p>
            <a:pPr algn="just" fontAlgn="auto">
              <a:spcAft>
                <a:spcPts val="0"/>
              </a:spcAft>
              <a:buFont typeface="Arial" pitchFamily="34" charset="0"/>
              <a:buChar char="•"/>
              <a:defRPr/>
            </a:pPr>
            <a:r>
              <a:rPr lang="es-CL" sz="6800" dirty="0" smtClean="0"/>
              <a:t>Campo eléctrico, es la región del espacio donde se ponen de manifiesto los fenómenos eléctricos. Se representa por </a:t>
            </a:r>
            <a:r>
              <a:rPr lang="es-CL" sz="6800" b="1" i="1" dirty="0" smtClean="0"/>
              <a:t>E</a:t>
            </a:r>
            <a:r>
              <a:rPr lang="es-CL" sz="6800" dirty="0" smtClean="0"/>
              <a:t> y es de naturaleza vectorial, es decir, posee un valor o magnitud y una dirección y sentido. Estos dos últimos valores son determinados por un ángulo. En el Sistema Internacional de unidades el campo eléctrico se mide en newton/culombio (N/C).</a:t>
            </a:r>
          </a:p>
          <a:p>
            <a:pPr algn="just" fontAlgn="auto">
              <a:spcAft>
                <a:spcPts val="0"/>
              </a:spcAft>
              <a:buFont typeface="Arial" pitchFamily="34" charset="0"/>
              <a:buChar char="•"/>
              <a:defRPr/>
            </a:pPr>
            <a:r>
              <a:rPr lang="es-CL" sz="6800" dirty="0" smtClean="0"/>
              <a:t>Al existir una carga eléctrica esta se mueve por un conductor generando el campo eléctrico, el cual a su vez produce un campo magnético.</a:t>
            </a:r>
          </a:p>
          <a:p>
            <a:pPr algn="just" fontAlgn="auto">
              <a:spcAft>
                <a:spcPts val="0"/>
              </a:spcAft>
              <a:buFont typeface="Arial" pitchFamily="34" charset="0"/>
              <a:buChar char="•"/>
              <a:defRPr/>
            </a:pPr>
            <a:endParaRPr lang="es-CL" dirty="0"/>
          </a:p>
          <a:p>
            <a:pPr algn="just" fontAlgn="auto">
              <a:spcAft>
                <a:spcPts val="0"/>
              </a:spcAft>
              <a:buFont typeface="Arial" pitchFamily="34" charset="0"/>
              <a:buChar char="•"/>
              <a:defRPr/>
            </a:pPr>
            <a:endParaRPr lang="es-CL" dirty="0" smtClean="0"/>
          </a:p>
          <a:p>
            <a:pPr algn="just" fontAlgn="auto">
              <a:spcAft>
                <a:spcPts val="0"/>
              </a:spcAft>
              <a:buFont typeface="Arial" pitchFamily="34" charset="0"/>
              <a:buNone/>
              <a:defRPr/>
            </a:pPr>
            <a:endParaRPr lang="es-CL" dirty="0"/>
          </a:p>
        </p:txBody>
      </p:sp>
      <p:pic>
        <p:nvPicPr>
          <p:cNvPr id="6147" name="3 Imagen"/>
          <p:cNvPicPr>
            <a:picLocks noChangeAspect="1" noChangeArrowheads="1"/>
          </p:cNvPicPr>
          <p:nvPr/>
        </p:nvPicPr>
        <p:blipFill>
          <a:blip r:embed="rId2"/>
          <a:srcRect/>
          <a:stretch>
            <a:fillRect/>
          </a:stretch>
        </p:blipFill>
        <p:spPr bwMode="auto">
          <a:xfrm>
            <a:off x="857250" y="3500438"/>
            <a:ext cx="7572375" cy="2765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457200" y="274638"/>
            <a:ext cx="8229600" cy="511175"/>
          </a:xfrm>
        </p:spPr>
        <p:txBody>
          <a:bodyPr>
            <a:normAutofit fontScale="90000"/>
          </a:bodyPr>
          <a:lstStyle/>
          <a:p>
            <a:r>
              <a:rPr lang="es-CL" sz="2800" smtClean="0"/>
              <a:t>Trabajo eléctrico y Diferencia de potencial</a:t>
            </a:r>
          </a:p>
        </p:txBody>
      </p:sp>
      <p:sp>
        <p:nvSpPr>
          <p:cNvPr id="11267" name="3 CuadroTexto"/>
          <p:cNvSpPr txBox="1">
            <a:spLocks noChangeArrowheads="1"/>
          </p:cNvSpPr>
          <p:nvPr/>
        </p:nvSpPr>
        <p:spPr bwMode="auto">
          <a:xfrm>
            <a:off x="428625" y="1000125"/>
            <a:ext cx="8286750" cy="2124075"/>
          </a:xfrm>
          <a:prstGeom prst="rect">
            <a:avLst/>
          </a:prstGeom>
          <a:noFill/>
          <a:ln w="9525">
            <a:noFill/>
            <a:miter lim="800000"/>
            <a:headEnd/>
            <a:tailEnd/>
          </a:ln>
        </p:spPr>
        <p:txBody>
          <a:bodyPr>
            <a:spAutoFit/>
          </a:bodyPr>
          <a:lstStyle/>
          <a:p>
            <a:pPr algn="just"/>
            <a:r>
              <a:rPr lang="es-ES" sz="2200">
                <a:latin typeface="Calibri" pitchFamily="34" charset="0"/>
              </a:rPr>
              <a:t>La caída de potencial iguala el trabajo realizado por una unidad de carga (W/Q) al pasar entre determinados puntos del circuito. Para mantener una corriente eléctrica, las cargas positivas deben ser elevadas desde el punto de bajo potencial (-) al punto de alto potencial (+) por una fuente de electricidad, tal como un generador o batería (ver Fig. 1-1). </a:t>
            </a:r>
            <a:endParaRPr lang="es-CL" sz="2200">
              <a:latin typeface="Calibri" pitchFamily="34" charset="0"/>
            </a:endParaRPr>
          </a:p>
        </p:txBody>
      </p:sp>
      <p:sp>
        <p:nvSpPr>
          <p:cNvPr id="11268" name="4 CuadroTexto"/>
          <p:cNvSpPr txBox="1">
            <a:spLocks noChangeArrowheads="1"/>
          </p:cNvSpPr>
          <p:nvPr/>
        </p:nvSpPr>
        <p:spPr bwMode="auto">
          <a:xfrm>
            <a:off x="5357813" y="5857875"/>
            <a:ext cx="714375" cy="276225"/>
          </a:xfrm>
          <a:prstGeom prst="rect">
            <a:avLst/>
          </a:prstGeom>
          <a:noFill/>
          <a:ln w="9525">
            <a:noFill/>
            <a:miter lim="800000"/>
            <a:headEnd/>
            <a:tailEnd/>
          </a:ln>
        </p:spPr>
        <p:txBody>
          <a:bodyPr>
            <a:spAutoFit/>
          </a:bodyPr>
          <a:lstStyle/>
          <a:p>
            <a:r>
              <a:rPr lang="es-CL" sz="1200"/>
              <a:t>Fig. 1-1</a:t>
            </a:r>
            <a:endParaRPr lang="es-CL" sz="1200">
              <a:latin typeface="Calibri" pitchFamily="34" charset="0"/>
            </a:endParaRPr>
          </a:p>
        </p:txBody>
      </p:sp>
      <p:pic>
        <p:nvPicPr>
          <p:cNvPr id="11269" name="4 Marcador de contenido" descr="http://www.sapiensman.com/electrotecnia/imagenes/index.20.jpg"/>
          <p:cNvPicPr>
            <a:picLocks/>
          </p:cNvPicPr>
          <p:nvPr/>
        </p:nvPicPr>
        <p:blipFill>
          <a:blip r:embed="rId2"/>
          <a:srcRect/>
          <a:stretch>
            <a:fillRect/>
          </a:stretch>
        </p:blipFill>
        <p:spPr bwMode="auto">
          <a:xfrm>
            <a:off x="3286125" y="2786063"/>
            <a:ext cx="5429250" cy="3643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4 Marcador de contenido" descr="http://www.sapiensman.com/electrotecnia/imagenes/index.20.jpg"/>
          <p:cNvPicPr>
            <a:picLocks/>
          </p:cNvPicPr>
          <p:nvPr/>
        </p:nvPicPr>
        <p:blipFill>
          <a:blip r:embed="rId2"/>
          <a:srcRect/>
          <a:stretch>
            <a:fillRect/>
          </a:stretch>
        </p:blipFill>
        <p:spPr bwMode="auto">
          <a:xfrm>
            <a:off x="5000625" y="1071563"/>
            <a:ext cx="3571875" cy="2857500"/>
          </a:xfrm>
          <a:prstGeom prst="rect">
            <a:avLst/>
          </a:prstGeom>
          <a:noFill/>
          <a:ln w="9525">
            <a:noFill/>
            <a:miter lim="800000"/>
            <a:headEnd/>
            <a:tailEnd/>
          </a:ln>
        </p:spPr>
      </p:pic>
      <p:sp>
        <p:nvSpPr>
          <p:cNvPr id="12291" name="1 Título"/>
          <p:cNvSpPr>
            <a:spLocks noGrp="1"/>
          </p:cNvSpPr>
          <p:nvPr>
            <p:ph type="title"/>
          </p:nvPr>
        </p:nvSpPr>
        <p:spPr>
          <a:xfrm>
            <a:off x="457200" y="274638"/>
            <a:ext cx="8229600" cy="582612"/>
          </a:xfrm>
        </p:spPr>
        <p:txBody>
          <a:bodyPr/>
          <a:lstStyle/>
          <a:p>
            <a:r>
              <a:rPr lang="es-CL" sz="2800" smtClean="0"/>
              <a:t>Trabajo eléctrico y Diferencia de potencial</a:t>
            </a:r>
          </a:p>
        </p:txBody>
      </p:sp>
      <p:sp>
        <p:nvSpPr>
          <p:cNvPr id="3" name="2 Marcador de contenido"/>
          <p:cNvSpPr>
            <a:spLocks noGrp="1"/>
          </p:cNvSpPr>
          <p:nvPr>
            <p:ph idx="1"/>
          </p:nvPr>
        </p:nvSpPr>
        <p:spPr>
          <a:xfrm>
            <a:off x="457200" y="928688"/>
            <a:ext cx="4400550" cy="3500437"/>
          </a:xfrm>
        </p:spPr>
        <p:txBody>
          <a:bodyPr rtlCol="0">
            <a:normAutofit fontScale="70000" lnSpcReduction="20000"/>
          </a:bodyPr>
          <a:lstStyle/>
          <a:p>
            <a:pPr algn="just" fontAlgn="auto">
              <a:spcAft>
                <a:spcPts val="0"/>
              </a:spcAft>
              <a:buFont typeface="Arial" pitchFamily="34" charset="0"/>
              <a:buChar char="•"/>
              <a:defRPr/>
            </a:pPr>
            <a:r>
              <a:rPr lang="es-CL" dirty="0" smtClean="0"/>
              <a:t>La misma cantidad de trabajo debe ser realizada sobre las cargas para que éstas dejen el punto de alto potencial (terminal +) y por las cargas al atravesar el circuito. La batería u otra fuente de energía eléctrica, se dice que posee una fuerza electromotriz (fem), que se mide por el trabajo realizado por cada unidad de carga (W/Q), cuando ésta pasa por la fuente. </a:t>
            </a:r>
          </a:p>
          <a:p>
            <a:pPr fontAlgn="auto">
              <a:spcAft>
                <a:spcPts val="0"/>
              </a:spcAft>
              <a:buFont typeface="Arial" pitchFamily="34" charset="0"/>
              <a:buChar char="•"/>
              <a:defRPr/>
            </a:pPr>
            <a:endParaRPr lang="es-CL" dirty="0"/>
          </a:p>
        </p:txBody>
      </p:sp>
      <p:sp>
        <p:nvSpPr>
          <p:cNvPr id="12293" name="3 CuadroTexto"/>
          <p:cNvSpPr txBox="1">
            <a:spLocks noChangeArrowheads="1"/>
          </p:cNvSpPr>
          <p:nvPr/>
        </p:nvSpPr>
        <p:spPr bwMode="auto">
          <a:xfrm>
            <a:off x="5572125" y="3214688"/>
            <a:ext cx="714375" cy="276225"/>
          </a:xfrm>
          <a:prstGeom prst="rect">
            <a:avLst/>
          </a:prstGeom>
          <a:noFill/>
          <a:ln w="9525">
            <a:noFill/>
            <a:miter lim="800000"/>
            <a:headEnd/>
            <a:tailEnd/>
          </a:ln>
        </p:spPr>
        <p:txBody>
          <a:bodyPr>
            <a:spAutoFit/>
          </a:bodyPr>
          <a:lstStyle/>
          <a:p>
            <a:r>
              <a:rPr lang="es-CL" sz="1200"/>
              <a:t>Fig. 1-1</a:t>
            </a:r>
            <a:endParaRPr lang="es-CL" sz="1200">
              <a:latin typeface="Calibri" pitchFamily="34" charset="0"/>
            </a:endParaRPr>
          </a:p>
        </p:txBody>
      </p:sp>
      <p:sp>
        <p:nvSpPr>
          <p:cNvPr id="12294" name="5 CuadroTexto"/>
          <p:cNvSpPr txBox="1">
            <a:spLocks noChangeArrowheads="1"/>
          </p:cNvSpPr>
          <p:nvPr/>
        </p:nvSpPr>
        <p:spPr bwMode="auto">
          <a:xfrm>
            <a:off x="785813" y="4143375"/>
            <a:ext cx="7358062" cy="1784350"/>
          </a:xfrm>
          <a:prstGeom prst="rect">
            <a:avLst/>
          </a:prstGeom>
          <a:noFill/>
          <a:ln w="9525">
            <a:noFill/>
            <a:miter lim="800000"/>
            <a:headEnd/>
            <a:tailEnd/>
          </a:ln>
        </p:spPr>
        <p:txBody>
          <a:bodyPr>
            <a:spAutoFit/>
          </a:bodyPr>
          <a:lstStyle/>
          <a:p>
            <a:pPr algn="just"/>
            <a:r>
              <a:rPr lang="es-CL" sz="2200">
                <a:latin typeface="Calibri" pitchFamily="34" charset="0"/>
              </a:rPr>
              <a:t>Por lo tanto, la fem de la fuente iguala a la caída de potencial en el circuito externo como se hace evidente en la Fig. 1-1. Los términos diferencia de potencial o voltaje, aplicados ambos a la fem y a la caída de potencial se miden en volts, en el sistema (mks) de unidades.</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457200" y="274638"/>
            <a:ext cx="8229600" cy="582612"/>
          </a:xfrm>
        </p:spPr>
        <p:txBody>
          <a:bodyPr/>
          <a:lstStyle/>
          <a:p>
            <a:r>
              <a:rPr lang="es-CL" sz="2800" smtClean="0"/>
              <a:t>Trabajo eléctrico y Diferencia de potencial</a:t>
            </a:r>
          </a:p>
        </p:txBody>
      </p:sp>
      <p:pic>
        <p:nvPicPr>
          <p:cNvPr id="13315" name="3 Marcador de contenido" descr="http://www.sapiensman.com/electrotecnia/imagenes/resortes.gif"/>
          <p:cNvPicPr>
            <a:picLocks noGrp="1"/>
          </p:cNvPicPr>
          <p:nvPr>
            <p:ph idx="1"/>
          </p:nvPr>
        </p:nvPicPr>
        <p:blipFill>
          <a:blip r:embed="rId2"/>
          <a:srcRect/>
          <a:stretch>
            <a:fillRect/>
          </a:stretch>
        </p:blipFill>
        <p:spPr>
          <a:xfrm>
            <a:off x="500063" y="857250"/>
            <a:ext cx="8001000" cy="2257425"/>
          </a:xfrm>
        </p:spPr>
      </p:pic>
      <p:sp>
        <p:nvSpPr>
          <p:cNvPr id="13316" name="4 CuadroTexto"/>
          <p:cNvSpPr txBox="1">
            <a:spLocks noChangeArrowheads="1"/>
          </p:cNvSpPr>
          <p:nvPr/>
        </p:nvSpPr>
        <p:spPr bwMode="auto">
          <a:xfrm>
            <a:off x="285750" y="3071813"/>
            <a:ext cx="8501063" cy="3754437"/>
          </a:xfrm>
          <a:prstGeom prst="rect">
            <a:avLst/>
          </a:prstGeom>
          <a:noFill/>
          <a:ln w="9525">
            <a:noFill/>
            <a:miter lim="800000"/>
            <a:headEnd/>
            <a:tailEnd/>
          </a:ln>
        </p:spPr>
        <p:txBody>
          <a:bodyPr>
            <a:spAutoFit/>
          </a:bodyPr>
          <a:lstStyle/>
          <a:p>
            <a:r>
              <a:rPr lang="es-CL" sz="2000">
                <a:latin typeface="Calibri" pitchFamily="34" charset="0"/>
              </a:rPr>
              <a:t>Ejemplos comparativos :</a:t>
            </a:r>
          </a:p>
          <a:p>
            <a:r>
              <a:rPr lang="es-CL" sz="2000">
                <a:latin typeface="Calibri" pitchFamily="34" charset="0"/>
              </a:rPr>
              <a:t>Una fem puede ser descrita como una consecuencia de las diferencias de carga, las que se comportan como un resorte en tensión. Esto se ilustra en la figura superior.</a:t>
            </a:r>
          </a:p>
          <a:p>
            <a:r>
              <a:rPr lang="es-CL" sz="2000">
                <a:latin typeface="Calibri" pitchFamily="34" charset="0"/>
              </a:rPr>
              <a:t>figura 1-A: No hay diferencia de carga; no hay tensión, y por ende no existe fem.</a:t>
            </a:r>
            <a:br>
              <a:rPr lang="es-CL" sz="2000">
                <a:latin typeface="Calibri" pitchFamily="34" charset="0"/>
              </a:rPr>
            </a:br>
            <a:r>
              <a:rPr lang="es-CL" sz="2000">
                <a:latin typeface="Calibri" pitchFamily="34" charset="0"/>
              </a:rPr>
              <a:t>Figura 1-B: Dos cargas negativas distintas; el resorte está en tensión, hay fem y ésta fuerza a los electrones a moverse de A a B.</a:t>
            </a:r>
            <a:br>
              <a:rPr lang="es-CL" sz="2000">
                <a:latin typeface="Calibri" pitchFamily="34" charset="0"/>
              </a:rPr>
            </a:br>
            <a:r>
              <a:rPr lang="es-CL" sz="2000">
                <a:latin typeface="Calibri" pitchFamily="34" charset="0"/>
              </a:rPr>
              <a:t>Figura 1-C: Dos cargas positivas distintas: el resorte está en tensión, hay fem y ésta fuerza a los electrones a moverse de B a A.</a:t>
            </a:r>
            <a:br>
              <a:rPr lang="es-CL" sz="2000">
                <a:latin typeface="Calibri" pitchFamily="34" charset="0"/>
              </a:rPr>
            </a:br>
            <a:r>
              <a:rPr lang="es-CL" sz="2000">
                <a:latin typeface="Calibri" pitchFamily="34" charset="0"/>
              </a:rPr>
              <a:t>Figura 1-D : Cargas positiva y negativa; el resorte está en tensión, hay fem y ésta fuerza a los electrones a moverse de A a B.</a:t>
            </a:r>
          </a:p>
          <a:p>
            <a:endParaRPr lang="es-CL">
              <a:latin typeface="Calibri"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57200" y="274638"/>
            <a:ext cx="2686050" cy="511175"/>
          </a:xfrm>
        </p:spPr>
        <p:txBody>
          <a:bodyPr>
            <a:normAutofit fontScale="90000"/>
          </a:bodyPr>
          <a:lstStyle/>
          <a:p>
            <a:r>
              <a:rPr lang="es-CL" sz="1600" smtClean="0"/>
              <a:t>Analogía Diferencia de Potencial </a:t>
            </a:r>
          </a:p>
        </p:txBody>
      </p:sp>
      <p:grpSp>
        <p:nvGrpSpPr>
          <p:cNvPr id="2" name="Group 2"/>
          <p:cNvGrpSpPr>
            <a:grpSpLocks/>
          </p:cNvGrpSpPr>
          <p:nvPr/>
        </p:nvGrpSpPr>
        <p:grpSpPr bwMode="auto">
          <a:xfrm>
            <a:off x="785813" y="1000125"/>
            <a:ext cx="2143125" cy="2428875"/>
            <a:chOff x="2480" y="12124"/>
            <a:chExt cx="2389" cy="2325"/>
          </a:xfrm>
        </p:grpSpPr>
        <p:grpSp>
          <p:nvGrpSpPr>
            <p:cNvPr id="3" name="Group 3"/>
            <p:cNvGrpSpPr>
              <a:grpSpLocks/>
            </p:cNvGrpSpPr>
            <p:nvPr/>
          </p:nvGrpSpPr>
          <p:grpSpPr bwMode="auto">
            <a:xfrm>
              <a:off x="2480" y="12124"/>
              <a:ext cx="2389" cy="1509"/>
              <a:chOff x="2326" y="12105"/>
              <a:chExt cx="2389" cy="1509"/>
            </a:xfrm>
          </p:grpSpPr>
          <p:sp>
            <p:nvSpPr>
              <p:cNvPr id="14397" name="AutoShape 4"/>
              <p:cNvSpPr>
                <a:spLocks noChangeArrowheads="1"/>
              </p:cNvSpPr>
              <p:nvPr/>
            </p:nvSpPr>
            <p:spPr bwMode="auto">
              <a:xfrm>
                <a:off x="2326" y="12105"/>
                <a:ext cx="993" cy="1486"/>
              </a:xfrm>
              <a:prstGeom prst="can">
                <a:avLst>
                  <a:gd name="adj" fmla="val 37412"/>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98" name="AutoShape 5"/>
              <p:cNvSpPr>
                <a:spLocks noChangeArrowheads="1"/>
              </p:cNvSpPr>
              <p:nvPr/>
            </p:nvSpPr>
            <p:spPr bwMode="auto">
              <a:xfrm>
                <a:off x="3722" y="12128"/>
                <a:ext cx="993" cy="1486"/>
              </a:xfrm>
              <a:prstGeom prst="can">
                <a:avLst>
                  <a:gd name="adj" fmla="val 37412"/>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99" name="Rectangle 6"/>
              <p:cNvSpPr>
                <a:spLocks noChangeArrowheads="1"/>
              </p:cNvSpPr>
              <p:nvPr/>
            </p:nvSpPr>
            <p:spPr bwMode="auto">
              <a:xfrm>
                <a:off x="3319" y="13245"/>
                <a:ext cx="403" cy="143"/>
              </a:xfrm>
              <a:prstGeom prst="rect">
                <a:avLst/>
              </a:prstGeom>
              <a:solidFill>
                <a:srgbClr val="FFFFFF"/>
              </a:solidFill>
              <a:ln w="9525">
                <a:solidFill>
                  <a:srgbClr val="000000"/>
                </a:solidFill>
                <a:miter lim="800000"/>
                <a:headEnd/>
                <a:tailEnd/>
              </a:ln>
            </p:spPr>
            <p:txBody>
              <a:bodyPr/>
              <a:lstStyle/>
              <a:p>
                <a:endParaRPr lang="es-ES">
                  <a:latin typeface="Calibri" pitchFamily="34" charset="0"/>
                </a:endParaRPr>
              </a:p>
            </p:txBody>
          </p:sp>
          <p:sp>
            <p:nvSpPr>
              <p:cNvPr id="14400" name="AutoShape 7"/>
              <p:cNvSpPr>
                <a:spLocks noChangeArrowheads="1"/>
              </p:cNvSpPr>
              <p:nvPr/>
            </p:nvSpPr>
            <p:spPr bwMode="auto">
              <a:xfrm>
                <a:off x="2326" y="12560"/>
                <a:ext cx="993" cy="1031"/>
              </a:xfrm>
              <a:prstGeom prst="can">
                <a:avLst>
                  <a:gd name="adj" fmla="val 25957"/>
                </a:avLst>
              </a:prstGeom>
              <a:solidFill>
                <a:srgbClr val="8DB3E2"/>
              </a:solidFill>
              <a:ln w="9525">
                <a:solidFill>
                  <a:srgbClr val="000000"/>
                </a:solidFill>
                <a:round/>
                <a:headEnd/>
                <a:tailEnd/>
              </a:ln>
            </p:spPr>
            <p:txBody>
              <a:bodyPr/>
              <a:lstStyle/>
              <a:p>
                <a:endParaRPr lang="es-ES">
                  <a:latin typeface="Calibri" pitchFamily="34" charset="0"/>
                </a:endParaRPr>
              </a:p>
            </p:txBody>
          </p:sp>
          <p:sp>
            <p:nvSpPr>
              <p:cNvPr id="14401" name="AutoShape 8"/>
              <p:cNvSpPr>
                <a:spLocks noChangeArrowheads="1"/>
              </p:cNvSpPr>
              <p:nvPr/>
            </p:nvSpPr>
            <p:spPr bwMode="auto">
              <a:xfrm>
                <a:off x="3722" y="12568"/>
                <a:ext cx="993" cy="1031"/>
              </a:xfrm>
              <a:prstGeom prst="can">
                <a:avLst>
                  <a:gd name="adj" fmla="val 25957"/>
                </a:avLst>
              </a:prstGeom>
              <a:solidFill>
                <a:srgbClr val="8DB3E2"/>
              </a:solidFill>
              <a:ln w="9525">
                <a:solidFill>
                  <a:srgbClr val="000000"/>
                </a:solidFill>
                <a:round/>
                <a:headEnd/>
                <a:tailEnd/>
              </a:ln>
            </p:spPr>
            <p:txBody>
              <a:bodyPr/>
              <a:lstStyle/>
              <a:p>
                <a:endParaRPr lang="es-ES">
                  <a:latin typeface="Calibri" pitchFamily="34" charset="0"/>
                </a:endParaRPr>
              </a:p>
            </p:txBody>
          </p:sp>
        </p:grpSp>
        <p:grpSp>
          <p:nvGrpSpPr>
            <p:cNvPr id="4" name="Group 9"/>
            <p:cNvGrpSpPr>
              <a:grpSpLocks/>
            </p:cNvGrpSpPr>
            <p:nvPr/>
          </p:nvGrpSpPr>
          <p:grpSpPr bwMode="auto">
            <a:xfrm>
              <a:off x="3473" y="14011"/>
              <a:ext cx="478" cy="438"/>
              <a:chOff x="2732" y="14046"/>
              <a:chExt cx="478" cy="438"/>
            </a:xfrm>
          </p:grpSpPr>
          <p:sp>
            <p:nvSpPr>
              <p:cNvPr id="14392" name="Oval 10"/>
              <p:cNvSpPr>
                <a:spLocks noChangeArrowheads="1"/>
              </p:cNvSpPr>
              <p:nvPr/>
            </p:nvSpPr>
            <p:spPr bwMode="auto">
              <a:xfrm>
                <a:off x="2732" y="14046"/>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grpSp>
            <p:nvGrpSpPr>
              <p:cNvPr id="5" name="Group 11"/>
              <p:cNvGrpSpPr>
                <a:grpSpLocks/>
              </p:cNvGrpSpPr>
              <p:nvPr/>
            </p:nvGrpSpPr>
            <p:grpSpPr bwMode="auto">
              <a:xfrm>
                <a:off x="2820" y="14053"/>
                <a:ext cx="390" cy="383"/>
                <a:chOff x="2820" y="14053"/>
                <a:chExt cx="390" cy="383"/>
              </a:xfrm>
            </p:grpSpPr>
            <p:sp>
              <p:nvSpPr>
                <p:cNvPr id="14394" name="AutoShape 12"/>
                <p:cNvSpPr>
                  <a:spLocks noChangeArrowheads="1"/>
                </p:cNvSpPr>
                <p:nvPr/>
              </p:nvSpPr>
              <p:spPr bwMode="auto">
                <a:xfrm>
                  <a:off x="2820" y="14053"/>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sp>
              <p:nvSpPr>
                <p:cNvPr id="14395" name="AutoShape 13"/>
                <p:cNvSpPr>
                  <a:spLocks noChangeArrowheads="1"/>
                </p:cNvSpPr>
                <p:nvPr/>
              </p:nvSpPr>
              <p:spPr bwMode="auto">
                <a:xfrm>
                  <a:off x="2994" y="14142"/>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14396" name="AutoShape 14"/>
                <p:cNvCxnSpPr>
                  <a:cxnSpLocks noChangeShapeType="1"/>
                </p:cNvCxnSpPr>
                <p:nvPr/>
              </p:nvCxnSpPr>
              <p:spPr bwMode="auto">
                <a:xfrm flipV="1">
                  <a:off x="2952" y="14142"/>
                  <a:ext cx="1" cy="216"/>
                </a:xfrm>
                <a:prstGeom prst="straightConnector1">
                  <a:avLst/>
                </a:prstGeom>
                <a:noFill/>
                <a:ln w="9525">
                  <a:solidFill>
                    <a:srgbClr val="000000"/>
                  </a:solidFill>
                  <a:round/>
                  <a:headEnd/>
                  <a:tailEnd type="triangle" w="med" len="med"/>
                </a:ln>
              </p:spPr>
            </p:cxnSp>
          </p:grpSp>
        </p:grpSp>
        <p:cxnSp>
          <p:nvCxnSpPr>
            <p:cNvPr id="14378" name="AutoShape 15"/>
            <p:cNvCxnSpPr>
              <a:cxnSpLocks noChangeShapeType="1"/>
            </p:cNvCxnSpPr>
            <p:nvPr/>
          </p:nvCxnSpPr>
          <p:spPr bwMode="auto">
            <a:xfrm rot="16200000" flipH="1">
              <a:off x="2846" y="13605"/>
              <a:ext cx="724" cy="531"/>
            </a:xfrm>
            <a:prstGeom prst="curvedConnector3">
              <a:avLst>
                <a:gd name="adj1" fmla="val 100000"/>
              </a:avLst>
            </a:prstGeom>
            <a:noFill/>
            <a:ln w="9525">
              <a:solidFill>
                <a:srgbClr val="000000"/>
              </a:solidFill>
              <a:round/>
              <a:headEnd/>
              <a:tailEnd/>
            </a:ln>
          </p:spPr>
        </p:cxnSp>
        <p:cxnSp>
          <p:nvCxnSpPr>
            <p:cNvPr id="14379" name="AutoShape 16"/>
            <p:cNvCxnSpPr>
              <a:cxnSpLocks noChangeShapeType="1"/>
            </p:cNvCxnSpPr>
            <p:nvPr/>
          </p:nvCxnSpPr>
          <p:spPr bwMode="auto">
            <a:xfrm rot="5400000">
              <a:off x="3765" y="13659"/>
              <a:ext cx="724" cy="423"/>
            </a:xfrm>
            <a:prstGeom prst="curvedConnector3">
              <a:avLst>
                <a:gd name="adj1" fmla="val 98065"/>
              </a:avLst>
            </a:prstGeom>
            <a:noFill/>
            <a:ln w="9525">
              <a:solidFill>
                <a:srgbClr val="000000"/>
              </a:solidFill>
              <a:round/>
              <a:headEnd/>
              <a:tailEnd/>
            </a:ln>
          </p:spPr>
        </p:cxnSp>
        <p:grpSp>
          <p:nvGrpSpPr>
            <p:cNvPr id="6" name="Group 17"/>
            <p:cNvGrpSpPr>
              <a:grpSpLocks/>
            </p:cNvGrpSpPr>
            <p:nvPr/>
          </p:nvGrpSpPr>
          <p:grpSpPr bwMode="auto">
            <a:xfrm>
              <a:off x="2711" y="13195"/>
              <a:ext cx="478" cy="438"/>
              <a:chOff x="3713" y="3293"/>
              <a:chExt cx="478" cy="438"/>
            </a:xfrm>
          </p:grpSpPr>
          <p:grpSp>
            <p:nvGrpSpPr>
              <p:cNvPr id="7" name="Group 18"/>
              <p:cNvGrpSpPr>
                <a:grpSpLocks/>
              </p:cNvGrpSpPr>
              <p:nvPr/>
            </p:nvGrpSpPr>
            <p:grpSpPr bwMode="auto">
              <a:xfrm>
                <a:off x="3713" y="3293"/>
                <a:ext cx="478" cy="438"/>
                <a:chOff x="3713" y="3293"/>
                <a:chExt cx="478" cy="438"/>
              </a:xfrm>
            </p:grpSpPr>
            <p:sp>
              <p:nvSpPr>
                <p:cNvPr id="14389" name="Oval 19"/>
                <p:cNvSpPr>
                  <a:spLocks noChangeArrowheads="1"/>
                </p:cNvSpPr>
                <p:nvPr/>
              </p:nvSpPr>
              <p:spPr bwMode="auto">
                <a:xfrm>
                  <a:off x="3713" y="3293"/>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90" name="AutoShape 20"/>
                <p:cNvSpPr>
                  <a:spLocks noChangeArrowheads="1"/>
                </p:cNvSpPr>
                <p:nvPr/>
              </p:nvSpPr>
              <p:spPr bwMode="auto">
                <a:xfrm>
                  <a:off x="3975" y="3389"/>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14391" name="AutoShape 21"/>
                <p:cNvCxnSpPr>
                  <a:cxnSpLocks noChangeShapeType="1"/>
                </p:cNvCxnSpPr>
                <p:nvPr/>
              </p:nvCxnSpPr>
              <p:spPr bwMode="auto">
                <a:xfrm>
                  <a:off x="3908" y="3515"/>
                  <a:ext cx="167" cy="1"/>
                </a:xfrm>
                <a:prstGeom prst="straightConnector1">
                  <a:avLst/>
                </a:prstGeom>
                <a:noFill/>
                <a:ln w="9525">
                  <a:solidFill>
                    <a:srgbClr val="000000"/>
                  </a:solidFill>
                  <a:round/>
                  <a:headEnd/>
                  <a:tailEnd type="triangle" w="med" len="med"/>
                </a:ln>
              </p:spPr>
            </p:cxnSp>
          </p:grpSp>
          <p:sp>
            <p:nvSpPr>
              <p:cNvPr id="14388" name="AutoShape 22"/>
              <p:cNvSpPr>
                <a:spLocks noChangeArrowheads="1"/>
              </p:cNvSpPr>
              <p:nvPr/>
            </p:nvSpPr>
            <p:spPr bwMode="auto">
              <a:xfrm>
                <a:off x="3823" y="3296"/>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grpSp>
        <p:grpSp>
          <p:nvGrpSpPr>
            <p:cNvPr id="8" name="Group 23"/>
            <p:cNvGrpSpPr>
              <a:grpSpLocks/>
            </p:cNvGrpSpPr>
            <p:nvPr/>
          </p:nvGrpSpPr>
          <p:grpSpPr bwMode="auto">
            <a:xfrm>
              <a:off x="4127" y="13198"/>
              <a:ext cx="478" cy="460"/>
              <a:chOff x="3713" y="3271"/>
              <a:chExt cx="478" cy="460"/>
            </a:xfrm>
          </p:grpSpPr>
          <p:grpSp>
            <p:nvGrpSpPr>
              <p:cNvPr id="9" name="Group 24"/>
              <p:cNvGrpSpPr>
                <a:grpSpLocks/>
              </p:cNvGrpSpPr>
              <p:nvPr/>
            </p:nvGrpSpPr>
            <p:grpSpPr bwMode="auto">
              <a:xfrm>
                <a:off x="3713" y="3293"/>
                <a:ext cx="478" cy="438"/>
                <a:chOff x="3713" y="3293"/>
                <a:chExt cx="478" cy="438"/>
              </a:xfrm>
            </p:grpSpPr>
            <p:sp>
              <p:nvSpPr>
                <p:cNvPr id="14384" name="Oval 25"/>
                <p:cNvSpPr>
                  <a:spLocks noChangeArrowheads="1"/>
                </p:cNvSpPr>
                <p:nvPr/>
              </p:nvSpPr>
              <p:spPr bwMode="auto">
                <a:xfrm>
                  <a:off x="3713" y="3293"/>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85" name="AutoShape 26"/>
                <p:cNvSpPr>
                  <a:spLocks noChangeArrowheads="1"/>
                </p:cNvSpPr>
                <p:nvPr/>
              </p:nvSpPr>
              <p:spPr bwMode="auto">
                <a:xfrm>
                  <a:off x="3975" y="3389"/>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14386" name="AutoShape 27"/>
                <p:cNvCxnSpPr>
                  <a:cxnSpLocks noChangeShapeType="1"/>
                </p:cNvCxnSpPr>
                <p:nvPr/>
              </p:nvCxnSpPr>
              <p:spPr bwMode="auto">
                <a:xfrm>
                  <a:off x="3908" y="3515"/>
                  <a:ext cx="167" cy="1"/>
                </a:xfrm>
                <a:prstGeom prst="straightConnector1">
                  <a:avLst/>
                </a:prstGeom>
                <a:noFill/>
                <a:ln w="9525">
                  <a:solidFill>
                    <a:srgbClr val="000000"/>
                  </a:solidFill>
                  <a:round/>
                  <a:headEnd/>
                  <a:tailEnd type="triangle" w="med" len="med"/>
                </a:ln>
              </p:spPr>
            </p:cxnSp>
          </p:grpSp>
          <p:sp>
            <p:nvSpPr>
              <p:cNvPr id="14383" name="AutoShape 28"/>
              <p:cNvSpPr>
                <a:spLocks noChangeArrowheads="1"/>
              </p:cNvSpPr>
              <p:nvPr/>
            </p:nvSpPr>
            <p:spPr bwMode="auto">
              <a:xfrm>
                <a:off x="3818" y="3271"/>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grpSp>
      </p:grpSp>
      <p:sp>
        <p:nvSpPr>
          <p:cNvPr id="2077" name="Text Box 29"/>
          <p:cNvSpPr txBox="1">
            <a:spLocks noChangeArrowheads="1"/>
          </p:cNvSpPr>
          <p:nvPr/>
        </p:nvSpPr>
        <p:spPr bwMode="auto">
          <a:xfrm>
            <a:off x="3214688" y="142875"/>
            <a:ext cx="5643562" cy="3429000"/>
          </a:xfrm>
          <a:prstGeom prst="rect">
            <a:avLst/>
          </a:prstGeom>
          <a:noFill/>
          <a:ln w="9525">
            <a:solidFill>
              <a:srgbClr val="000000"/>
            </a:solidFill>
            <a:miter lim="800000"/>
            <a:headEnd/>
            <a:tailEnd/>
          </a:ln>
        </p:spPr>
        <p:txBody>
          <a:bodyPr/>
          <a:lstStyle/>
          <a:p>
            <a:pPr algn="just">
              <a:defRPr/>
            </a:pPr>
            <a:r>
              <a:rPr lang="es-CL" sz="2000" dirty="0">
                <a:latin typeface="+mj-lt"/>
                <a:cs typeface="Arial" pitchFamily="34" charset="0"/>
              </a:rPr>
              <a:t>Se observa en la figura 1 dos depósitos con agua al mismo nivel de llenado. En ellos la presión es la misma. La presión la determina la altura (h) del nivel del agua, sabiendo que esta ejerce una presión  de 1kg / cm</a:t>
            </a:r>
            <a:r>
              <a:rPr lang="es-CL" sz="2000" baseline="30000" dirty="0">
                <a:latin typeface="+mj-lt"/>
                <a:cs typeface="Arial" pitchFamily="34" charset="0"/>
              </a:rPr>
              <a:t>2</a:t>
            </a:r>
            <a:r>
              <a:rPr lang="es-CL" sz="2000" dirty="0">
                <a:latin typeface="+mj-lt"/>
                <a:cs typeface="Arial" pitchFamily="34" charset="0"/>
              </a:rPr>
              <a:t> por cada metro de altura. Acordaremos, entonces, que esta presión será equivalente a los volts , sin embargo, como los dos están al mismo potencial o presión, no existe entre ellos una diferencia de potencial o de presión que es el necesario para que se produzca una circulación de agua, es decir, no se realiza trabajo alguno.</a:t>
            </a:r>
          </a:p>
        </p:txBody>
      </p:sp>
      <p:grpSp>
        <p:nvGrpSpPr>
          <p:cNvPr id="10" name="Group 60"/>
          <p:cNvGrpSpPr>
            <a:grpSpLocks/>
          </p:cNvGrpSpPr>
          <p:nvPr/>
        </p:nvGrpSpPr>
        <p:grpSpPr bwMode="auto">
          <a:xfrm>
            <a:off x="857250" y="3643313"/>
            <a:ext cx="2143125" cy="2500312"/>
            <a:chOff x="1817" y="5280"/>
            <a:chExt cx="2318" cy="3187"/>
          </a:xfrm>
        </p:grpSpPr>
        <p:cxnSp>
          <p:nvCxnSpPr>
            <p:cNvPr id="14343" name="AutoShape 61"/>
            <p:cNvCxnSpPr>
              <a:cxnSpLocks noChangeShapeType="1"/>
            </p:cNvCxnSpPr>
            <p:nvPr/>
          </p:nvCxnSpPr>
          <p:spPr bwMode="auto">
            <a:xfrm rot="16200000" flipH="1">
              <a:off x="2328" y="7595"/>
              <a:ext cx="724" cy="531"/>
            </a:xfrm>
            <a:prstGeom prst="curvedConnector3">
              <a:avLst>
                <a:gd name="adj1" fmla="val 100000"/>
              </a:avLst>
            </a:prstGeom>
            <a:noFill/>
            <a:ln w="9525">
              <a:solidFill>
                <a:srgbClr val="000000"/>
              </a:solidFill>
              <a:round/>
              <a:headEnd/>
              <a:tailEnd/>
            </a:ln>
          </p:spPr>
        </p:cxnSp>
        <p:grpSp>
          <p:nvGrpSpPr>
            <p:cNvPr id="11" name="Group 62"/>
            <p:cNvGrpSpPr>
              <a:grpSpLocks/>
            </p:cNvGrpSpPr>
            <p:nvPr/>
          </p:nvGrpSpPr>
          <p:grpSpPr bwMode="auto">
            <a:xfrm>
              <a:off x="1817" y="5280"/>
              <a:ext cx="2318" cy="3187"/>
              <a:chOff x="1817" y="5280"/>
              <a:chExt cx="2318" cy="3187"/>
            </a:xfrm>
          </p:grpSpPr>
          <p:grpSp>
            <p:nvGrpSpPr>
              <p:cNvPr id="12" name="Group 63"/>
              <p:cNvGrpSpPr>
                <a:grpSpLocks/>
              </p:cNvGrpSpPr>
              <p:nvPr/>
            </p:nvGrpSpPr>
            <p:grpSpPr bwMode="auto">
              <a:xfrm>
                <a:off x="3397" y="6355"/>
                <a:ext cx="198" cy="260"/>
                <a:chOff x="3496" y="10149"/>
                <a:chExt cx="198" cy="260"/>
              </a:xfrm>
            </p:grpSpPr>
            <p:cxnSp>
              <p:nvCxnSpPr>
                <p:cNvPr id="14370" name="AutoShape 64"/>
                <p:cNvCxnSpPr>
                  <a:cxnSpLocks noChangeShapeType="1"/>
                </p:cNvCxnSpPr>
                <p:nvPr/>
              </p:nvCxnSpPr>
              <p:spPr bwMode="auto">
                <a:xfrm flipV="1">
                  <a:off x="3496" y="10266"/>
                  <a:ext cx="197" cy="143"/>
                </a:xfrm>
                <a:prstGeom prst="straightConnector1">
                  <a:avLst/>
                </a:prstGeom>
                <a:noFill/>
                <a:ln w="9525">
                  <a:solidFill>
                    <a:srgbClr val="000000"/>
                  </a:solidFill>
                  <a:round/>
                  <a:headEnd/>
                  <a:tailEnd/>
                </a:ln>
              </p:spPr>
            </p:cxnSp>
            <p:cxnSp>
              <p:nvCxnSpPr>
                <p:cNvPr id="14371" name="AutoShape 65"/>
                <p:cNvCxnSpPr>
                  <a:cxnSpLocks noChangeShapeType="1"/>
                </p:cNvCxnSpPr>
                <p:nvPr/>
              </p:nvCxnSpPr>
              <p:spPr bwMode="auto">
                <a:xfrm>
                  <a:off x="3496" y="10266"/>
                  <a:ext cx="198" cy="143"/>
                </a:xfrm>
                <a:prstGeom prst="straightConnector1">
                  <a:avLst/>
                </a:prstGeom>
                <a:noFill/>
                <a:ln w="9525">
                  <a:solidFill>
                    <a:srgbClr val="000000"/>
                  </a:solidFill>
                  <a:round/>
                  <a:headEnd/>
                  <a:tailEnd/>
                </a:ln>
              </p:spPr>
            </p:cxnSp>
            <p:cxnSp>
              <p:nvCxnSpPr>
                <p:cNvPr id="14372" name="AutoShape 66"/>
                <p:cNvCxnSpPr>
                  <a:cxnSpLocks noChangeShapeType="1"/>
                </p:cNvCxnSpPr>
                <p:nvPr/>
              </p:nvCxnSpPr>
              <p:spPr bwMode="auto">
                <a:xfrm>
                  <a:off x="3496" y="10266"/>
                  <a:ext cx="0" cy="143"/>
                </a:xfrm>
                <a:prstGeom prst="straightConnector1">
                  <a:avLst/>
                </a:prstGeom>
                <a:noFill/>
                <a:ln w="9525">
                  <a:solidFill>
                    <a:srgbClr val="000000"/>
                  </a:solidFill>
                  <a:round/>
                  <a:headEnd/>
                  <a:tailEnd/>
                </a:ln>
              </p:spPr>
            </p:cxnSp>
            <p:cxnSp>
              <p:nvCxnSpPr>
                <p:cNvPr id="14373" name="AutoShape 67"/>
                <p:cNvCxnSpPr>
                  <a:cxnSpLocks noChangeShapeType="1"/>
                </p:cNvCxnSpPr>
                <p:nvPr/>
              </p:nvCxnSpPr>
              <p:spPr bwMode="auto">
                <a:xfrm>
                  <a:off x="3693" y="10266"/>
                  <a:ext cx="1" cy="143"/>
                </a:xfrm>
                <a:prstGeom prst="straightConnector1">
                  <a:avLst/>
                </a:prstGeom>
                <a:noFill/>
                <a:ln w="9525">
                  <a:solidFill>
                    <a:srgbClr val="000000"/>
                  </a:solidFill>
                  <a:round/>
                  <a:headEnd/>
                  <a:tailEnd/>
                </a:ln>
              </p:spPr>
            </p:cxnSp>
            <p:cxnSp>
              <p:nvCxnSpPr>
                <p:cNvPr id="14374" name="AutoShape 68"/>
                <p:cNvCxnSpPr>
                  <a:cxnSpLocks noChangeShapeType="1"/>
                </p:cNvCxnSpPr>
                <p:nvPr/>
              </p:nvCxnSpPr>
              <p:spPr bwMode="auto">
                <a:xfrm flipV="1">
                  <a:off x="3595" y="10149"/>
                  <a:ext cx="0" cy="185"/>
                </a:xfrm>
                <a:prstGeom prst="straightConnector1">
                  <a:avLst/>
                </a:prstGeom>
                <a:noFill/>
                <a:ln w="9525">
                  <a:solidFill>
                    <a:srgbClr val="000000"/>
                  </a:solidFill>
                  <a:round/>
                  <a:headEnd/>
                  <a:tailEnd/>
                </a:ln>
              </p:spPr>
            </p:cxnSp>
            <p:cxnSp>
              <p:nvCxnSpPr>
                <p:cNvPr id="14375" name="AutoShape 69"/>
                <p:cNvCxnSpPr>
                  <a:cxnSpLocks noChangeShapeType="1"/>
                </p:cNvCxnSpPr>
                <p:nvPr/>
              </p:nvCxnSpPr>
              <p:spPr bwMode="auto">
                <a:xfrm>
                  <a:off x="3496" y="10149"/>
                  <a:ext cx="197" cy="0"/>
                </a:xfrm>
                <a:prstGeom prst="straightConnector1">
                  <a:avLst/>
                </a:prstGeom>
                <a:noFill/>
                <a:ln w="9525">
                  <a:solidFill>
                    <a:srgbClr val="000000"/>
                  </a:solidFill>
                  <a:round/>
                  <a:headEnd/>
                  <a:tailEnd/>
                </a:ln>
              </p:spPr>
            </p:cxnSp>
          </p:grpSp>
          <p:cxnSp>
            <p:nvCxnSpPr>
              <p:cNvPr id="14346" name="AutoShape 70"/>
              <p:cNvCxnSpPr>
                <a:cxnSpLocks noChangeShapeType="1"/>
              </p:cNvCxnSpPr>
              <p:nvPr/>
            </p:nvCxnSpPr>
            <p:spPr bwMode="auto">
              <a:xfrm>
                <a:off x="3612" y="6540"/>
                <a:ext cx="165" cy="0"/>
              </a:xfrm>
              <a:prstGeom prst="straightConnector1">
                <a:avLst/>
              </a:prstGeom>
              <a:noFill/>
              <a:ln w="9525">
                <a:solidFill>
                  <a:srgbClr val="000000"/>
                </a:solidFill>
                <a:round/>
                <a:headEnd/>
                <a:tailEnd/>
              </a:ln>
            </p:spPr>
          </p:cxnSp>
          <p:cxnSp>
            <p:nvCxnSpPr>
              <p:cNvPr id="14347" name="AutoShape 71"/>
              <p:cNvCxnSpPr>
                <a:cxnSpLocks noChangeShapeType="1"/>
              </p:cNvCxnSpPr>
              <p:nvPr/>
            </p:nvCxnSpPr>
            <p:spPr bwMode="auto">
              <a:xfrm>
                <a:off x="3777" y="6540"/>
                <a:ext cx="0" cy="354"/>
              </a:xfrm>
              <a:prstGeom prst="straightConnector1">
                <a:avLst/>
              </a:prstGeom>
              <a:noFill/>
              <a:ln w="9525">
                <a:solidFill>
                  <a:srgbClr val="000000"/>
                </a:solidFill>
                <a:round/>
                <a:headEnd/>
                <a:tailEnd type="triangle" w="med" len="med"/>
              </a:ln>
            </p:spPr>
          </p:cxnSp>
          <p:grpSp>
            <p:nvGrpSpPr>
              <p:cNvPr id="13" name="Group 72"/>
              <p:cNvGrpSpPr>
                <a:grpSpLocks/>
              </p:cNvGrpSpPr>
              <p:nvPr/>
            </p:nvGrpSpPr>
            <p:grpSpPr bwMode="auto">
              <a:xfrm>
                <a:off x="1817" y="5280"/>
                <a:ext cx="2318" cy="3187"/>
                <a:chOff x="1817" y="5280"/>
                <a:chExt cx="2318" cy="3187"/>
              </a:xfrm>
            </p:grpSpPr>
            <p:sp>
              <p:nvSpPr>
                <p:cNvPr id="14349" name="Rectangle 73"/>
                <p:cNvSpPr>
                  <a:spLocks noChangeArrowheads="1"/>
                </p:cNvSpPr>
                <p:nvPr/>
              </p:nvSpPr>
              <p:spPr bwMode="auto">
                <a:xfrm>
                  <a:off x="2816" y="6472"/>
                  <a:ext cx="579" cy="143"/>
                </a:xfrm>
                <a:prstGeom prst="rect">
                  <a:avLst/>
                </a:prstGeom>
                <a:solidFill>
                  <a:srgbClr val="8DB3E2"/>
                </a:solidFill>
                <a:ln w="9525">
                  <a:solidFill>
                    <a:srgbClr val="000000"/>
                  </a:solidFill>
                  <a:miter lim="800000"/>
                  <a:headEnd/>
                  <a:tailEnd/>
                </a:ln>
              </p:spPr>
              <p:txBody>
                <a:bodyPr/>
                <a:lstStyle/>
                <a:p>
                  <a:endParaRPr lang="es-ES">
                    <a:latin typeface="Calibri" pitchFamily="34" charset="0"/>
                  </a:endParaRPr>
                </a:p>
              </p:txBody>
            </p:sp>
            <p:grpSp>
              <p:nvGrpSpPr>
                <p:cNvPr id="14" name="Group 74"/>
                <p:cNvGrpSpPr>
                  <a:grpSpLocks/>
                </p:cNvGrpSpPr>
                <p:nvPr/>
              </p:nvGrpSpPr>
              <p:grpSpPr bwMode="auto">
                <a:xfrm>
                  <a:off x="1817" y="5280"/>
                  <a:ext cx="999" cy="1486"/>
                  <a:chOff x="2042" y="6131"/>
                  <a:chExt cx="999" cy="1486"/>
                </a:xfrm>
              </p:grpSpPr>
              <p:sp>
                <p:nvSpPr>
                  <p:cNvPr id="14368" name="AutoShape 75"/>
                  <p:cNvSpPr>
                    <a:spLocks noChangeArrowheads="1"/>
                  </p:cNvSpPr>
                  <p:nvPr/>
                </p:nvSpPr>
                <p:spPr bwMode="auto">
                  <a:xfrm>
                    <a:off x="2042" y="6131"/>
                    <a:ext cx="993" cy="1486"/>
                  </a:xfrm>
                  <a:prstGeom prst="can">
                    <a:avLst>
                      <a:gd name="adj" fmla="val 37412"/>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69" name="AutoShape 76"/>
                  <p:cNvSpPr>
                    <a:spLocks noChangeArrowheads="1"/>
                  </p:cNvSpPr>
                  <p:nvPr/>
                </p:nvSpPr>
                <p:spPr bwMode="auto">
                  <a:xfrm>
                    <a:off x="2048" y="6578"/>
                    <a:ext cx="993" cy="1031"/>
                  </a:xfrm>
                  <a:prstGeom prst="can">
                    <a:avLst>
                      <a:gd name="adj" fmla="val 25957"/>
                    </a:avLst>
                  </a:prstGeom>
                  <a:solidFill>
                    <a:srgbClr val="8DB3E2"/>
                  </a:solidFill>
                  <a:ln w="9525">
                    <a:solidFill>
                      <a:srgbClr val="000000"/>
                    </a:solidFill>
                    <a:round/>
                    <a:headEnd/>
                    <a:tailEnd/>
                  </a:ln>
                </p:spPr>
                <p:txBody>
                  <a:bodyPr/>
                  <a:lstStyle/>
                  <a:p>
                    <a:endParaRPr lang="es-ES">
                      <a:latin typeface="Calibri" pitchFamily="34" charset="0"/>
                    </a:endParaRPr>
                  </a:p>
                </p:txBody>
              </p:sp>
            </p:grpSp>
            <p:grpSp>
              <p:nvGrpSpPr>
                <p:cNvPr id="15" name="Group 77"/>
                <p:cNvGrpSpPr>
                  <a:grpSpLocks/>
                </p:cNvGrpSpPr>
                <p:nvPr/>
              </p:nvGrpSpPr>
              <p:grpSpPr bwMode="auto">
                <a:xfrm>
                  <a:off x="2105" y="6243"/>
                  <a:ext cx="478" cy="438"/>
                  <a:chOff x="3713" y="3293"/>
                  <a:chExt cx="478" cy="438"/>
                </a:xfrm>
              </p:grpSpPr>
              <p:grpSp>
                <p:nvGrpSpPr>
                  <p:cNvPr id="16" name="Group 78"/>
                  <p:cNvGrpSpPr>
                    <a:grpSpLocks/>
                  </p:cNvGrpSpPr>
                  <p:nvPr/>
                </p:nvGrpSpPr>
                <p:grpSpPr bwMode="auto">
                  <a:xfrm>
                    <a:off x="3713" y="3293"/>
                    <a:ext cx="478" cy="438"/>
                    <a:chOff x="3713" y="3293"/>
                    <a:chExt cx="478" cy="438"/>
                  </a:xfrm>
                </p:grpSpPr>
                <p:sp>
                  <p:nvSpPr>
                    <p:cNvPr id="14365" name="Oval 79"/>
                    <p:cNvSpPr>
                      <a:spLocks noChangeArrowheads="1"/>
                    </p:cNvSpPr>
                    <p:nvPr/>
                  </p:nvSpPr>
                  <p:spPr bwMode="auto">
                    <a:xfrm>
                      <a:off x="3713" y="3293"/>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66" name="AutoShape 80"/>
                    <p:cNvSpPr>
                      <a:spLocks noChangeArrowheads="1"/>
                    </p:cNvSpPr>
                    <p:nvPr/>
                  </p:nvSpPr>
                  <p:spPr bwMode="auto">
                    <a:xfrm>
                      <a:off x="3975" y="3389"/>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14367" name="AutoShape 81"/>
                    <p:cNvCxnSpPr>
                      <a:cxnSpLocks noChangeShapeType="1"/>
                    </p:cNvCxnSpPr>
                    <p:nvPr/>
                  </p:nvCxnSpPr>
                  <p:spPr bwMode="auto">
                    <a:xfrm>
                      <a:off x="3908" y="3515"/>
                      <a:ext cx="167" cy="1"/>
                    </a:xfrm>
                    <a:prstGeom prst="straightConnector1">
                      <a:avLst/>
                    </a:prstGeom>
                    <a:noFill/>
                    <a:ln w="9525">
                      <a:solidFill>
                        <a:srgbClr val="000000"/>
                      </a:solidFill>
                      <a:round/>
                      <a:headEnd/>
                      <a:tailEnd type="triangle" w="med" len="med"/>
                    </a:ln>
                  </p:spPr>
                </p:cxnSp>
              </p:grpSp>
              <p:sp>
                <p:nvSpPr>
                  <p:cNvPr id="14364" name="AutoShape 82"/>
                  <p:cNvSpPr>
                    <a:spLocks noChangeArrowheads="1"/>
                  </p:cNvSpPr>
                  <p:nvPr/>
                </p:nvSpPr>
                <p:spPr bwMode="auto">
                  <a:xfrm>
                    <a:off x="3801" y="3311"/>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grpSp>
            <p:cxnSp>
              <p:nvCxnSpPr>
                <p:cNvPr id="14352" name="AutoShape 83"/>
                <p:cNvCxnSpPr>
                  <a:cxnSpLocks noChangeShapeType="1"/>
                </p:cNvCxnSpPr>
                <p:nvPr/>
              </p:nvCxnSpPr>
              <p:spPr bwMode="auto">
                <a:xfrm rot="5400000">
                  <a:off x="3247" y="7649"/>
                  <a:ext cx="724" cy="423"/>
                </a:xfrm>
                <a:prstGeom prst="curvedConnector3">
                  <a:avLst>
                    <a:gd name="adj1" fmla="val 98065"/>
                  </a:avLst>
                </a:prstGeom>
                <a:noFill/>
                <a:ln w="9525">
                  <a:solidFill>
                    <a:srgbClr val="000000"/>
                  </a:solidFill>
                  <a:round/>
                  <a:headEnd/>
                  <a:tailEnd/>
                </a:ln>
              </p:spPr>
            </p:cxnSp>
            <p:grpSp>
              <p:nvGrpSpPr>
                <p:cNvPr id="17" name="Group 84"/>
                <p:cNvGrpSpPr>
                  <a:grpSpLocks/>
                </p:cNvGrpSpPr>
                <p:nvPr/>
              </p:nvGrpSpPr>
              <p:grpSpPr bwMode="auto">
                <a:xfrm>
                  <a:off x="2936" y="7991"/>
                  <a:ext cx="478" cy="476"/>
                  <a:chOff x="3713" y="3255"/>
                  <a:chExt cx="478" cy="476"/>
                </a:xfrm>
              </p:grpSpPr>
              <p:grpSp>
                <p:nvGrpSpPr>
                  <p:cNvPr id="18" name="Group 85"/>
                  <p:cNvGrpSpPr>
                    <a:grpSpLocks/>
                  </p:cNvGrpSpPr>
                  <p:nvPr/>
                </p:nvGrpSpPr>
                <p:grpSpPr bwMode="auto">
                  <a:xfrm>
                    <a:off x="3713" y="3293"/>
                    <a:ext cx="478" cy="438"/>
                    <a:chOff x="3713" y="3293"/>
                    <a:chExt cx="478" cy="438"/>
                  </a:xfrm>
                </p:grpSpPr>
                <p:sp>
                  <p:nvSpPr>
                    <p:cNvPr id="14360" name="Oval 86"/>
                    <p:cNvSpPr>
                      <a:spLocks noChangeArrowheads="1"/>
                    </p:cNvSpPr>
                    <p:nvPr/>
                  </p:nvSpPr>
                  <p:spPr bwMode="auto">
                    <a:xfrm>
                      <a:off x="3713" y="3293"/>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14361" name="AutoShape 87"/>
                    <p:cNvSpPr>
                      <a:spLocks noChangeArrowheads="1"/>
                    </p:cNvSpPr>
                    <p:nvPr/>
                  </p:nvSpPr>
                  <p:spPr bwMode="auto">
                    <a:xfrm>
                      <a:off x="3975" y="3389"/>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14362" name="AutoShape 88"/>
                    <p:cNvCxnSpPr>
                      <a:cxnSpLocks noChangeShapeType="1"/>
                    </p:cNvCxnSpPr>
                    <p:nvPr/>
                  </p:nvCxnSpPr>
                  <p:spPr bwMode="auto">
                    <a:xfrm>
                      <a:off x="3908" y="3515"/>
                      <a:ext cx="167" cy="1"/>
                    </a:xfrm>
                    <a:prstGeom prst="straightConnector1">
                      <a:avLst/>
                    </a:prstGeom>
                    <a:noFill/>
                    <a:ln w="9525">
                      <a:solidFill>
                        <a:srgbClr val="000000"/>
                      </a:solidFill>
                      <a:round/>
                      <a:headEnd/>
                      <a:tailEnd type="triangle" w="med" len="med"/>
                    </a:ln>
                  </p:spPr>
                </p:cxnSp>
              </p:grpSp>
              <p:sp>
                <p:nvSpPr>
                  <p:cNvPr id="14359" name="AutoShape 89"/>
                  <p:cNvSpPr>
                    <a:spLocks noChangeArrowheads="1"/>
                  </p:cNvSpPr>
                  <p:nvPr/>
                </p:nvSpPr>
                <p:spPr bwMode="auto">
                  <a:xfrm>
                    <a:off x="3846" y="3255"/>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grpSp>
            <p:cxnSp>
              <p:nvCxnSpPr>
                <p:cNvPr id="14354" name="AutoShape 90"/>
                <p:cNvCxnSpPr>
                  <a:cxnSpLocks noChangeShapeType="1"/>
                </p:cNvCxnSpPr>
                <p:nvPr/>
              </p:nvCxnSpPr>
              <p:spPr bwMode="auto">
                <a:xfrm rot="5400000" flipH="1">
                  <a:off x="1952" y="7029"/>
                  <a:ext cx="819" cy="124"/>
                </a:xfrm>
                <a:prstGeom prst="curvedConnector3">
                  <a:avLst>
                    <a:gd name="adj1" fmla="val 49940"/>
                  </a:avLst>
                </a:prstGeom>
                <a:noFill/>
                <a:ln w="9525">
                  <a:solidFill>
                    <a:srgbClr val="000000"/>
                  </a:solidFill>
                  <a:round/>
                  <a:headEnd/>
                  <a:tailEnd/>
                </a:ln>
              </p:spPr>
            </p:cxnSp>
            <p:grpSp>
              <p:nvGrpSpPr>
                <p:cNvPr id="19" name="Group 91"/>
                <p:cNvGrpSpPr>
                  <a:grpSpLocks/>
                </p:cNvGrpSpPr>
                <p:nvPr/>
              </p:nvGrpSpPr>
              <p:grpSpPr bwMode="auto">
                <a:xfrm>
                  <a:off x="3566" y="6894"/>
                  <a:ext cx="569" cy="606"/>
                  <a:chOff x="3566" y="10688"/>
                  <a:chExt cx="569" cy="606"/>
                </a:xfrm>
              </p:grpSpPr>
              <p:sp>
                <p:nvSpPr>
                  <p:cNvPr id="14356" name="Oval 92"/>
                  <p:cNvSpPr>
                    <a:spLocks noChangeArrowheads="1"/>
                  </p:cNvSpPr>
                  <p:nvPr/>
                </p:nvSpPr>
                <p:spPr bwMode="auto">
                  <a:xfrm>
                    <a:off x="3566" y="10688"/>
                    <a:ext cx="569" cy="606"/>
                  </a:xfrm>
                  <a:prstGeom prst="ellipse">
                    <a:avLst/>
                  </a:prstGeom>
                  <a:solidFill>
                    <a:srgbClr val="95B3D7"/>
                  </a:solidFill>
                  <a:ln w="9525">
                    <a:solidFill>
                      <a:srgbClr val="000000"/>
                    </a:solidFill>
                    <a:round/>
                    <a:headEnd/>
                    <a:tailEnd/>
                  </a:ln>
                </p:spPr>
                <p:txBody>
                  <a:bodyPr/>
                  <a:lstStyle/>
                  <a:p>
                    <a:endParaRPr lang="es-ES">
                      <a:latin typeface="Calibri" pitchFamily="34" charset="0"/>
                    </a:endParaRPr>
                  </a:p>
                </p:txBody>
              </p:sp>
              <p:sp>
                <p:nvSpPr>
                  <p:cNvPr id="14357" name="AutoShape 93"/>
                  <p:cNvSpPr>
                    <a:spLocks noChangeArrowheads="1"/>
                  </p:cNvSpPr>
                  <p:nvPr/>
                </p:nvSpPr>
                <p:spPr bwMode="auto">
                  <a:xfrm>
                    <a:off x="3589" y="10717"/>
                    <a:ext cx="521" cy="534"/>
                  </a:xfrm>
                  <a:prstGeom prst="sun">
                    <a:avLst>
                      <a:gd name="adj" fmla="val 25000"/>
                    </a:avLst>
                  </a:prstGeom>
                  <a:solidFill>
                    <a:srgbClr val="FBD4B4"/>
                  </a:solidFill>
                  <a:ln w="9525">
                    <a:solidFill>
                      <a:srgbClr val="000000"/>
                    </a:solidFill>
                    <a:miter lim="800000"/>
                    <a:headEnd/>
                    <a:tailEnd/>
                  </a:ln>
                </p:spPr>
                <p:txBody>
                  <a:bodyPr/>
                  <a:lstStyle/>
                  <a:p>
                    <a:endParaRPr lang="es-ES">
                      <a:latin typeface="Calibri" pitchFamily="34" charset="0"/>
                    </a:endParaRPr>
                  </a:p>
                </p:txBody>
              </p:sp>
            </p:grpSp>
          </p:grpSp>
        </p:grpSp>
      </p:grpSp>
      <p:sp>
        <p:nvSpPr>
          <p:cNvPr id="14342" name="Text Box 94"/>
          <p:cNvSpPr txBox="1">
            <a:spLocks noChangeArrowheads="1"/>
          </p:cNvSpPr>
          <p:nvPr/>
        </p:nvSpPr>
        <p:spPr bwMode="auto">
          <a:xfrm>
            <a:off x="3214688" y="3571875"/>
            <a:ext cx="5643562" cy="3143250"/>
          </a:xfrm>
          <a:prstGeom prst="rect">
            <a:avLst/>
          </a:prstGeom>
          <a:noFill/>
          <a:ln w="9525">
            <a:solidFill>
              <a:srgbClr val="000000"/>
            </a:solidFill>
            <a:miter lim="800000"/>
            <a:headEnd/>
            <a:tailEnd/>
          </a:ln>
        </p:spPr>
        <p:txBody>
          <a:bodyPr/>
          <a:lstStyle/>
          <a:p>
            <a:pPr algn="just"/>
            <a:r>
              <a:rPr lang="es-CL" sz="2000">
                <a:latin typeface="Calibri" pitchFamily="34" charset="0"/>
              </a:rPr>
              <a:t>En la figura 2, el deposito de agua se puede descargar a la atmosfera por lo que la presión al interior del mismo es mayor que la del exterior. Por lo tanto existe diferencia de potencial o de presión. La válvula es como el interruptor eléctrico. Al permitir que fluya agua  realizaremos un trabajo que esta determinado por la presión (E) multiplicado por el caudal (Q). Análogamente:</a:t>
            </a:r>
          </a:p>
          <a:p>
            <a:pPr algn="just"/>
            <a:r>
              <a:rPr lang="es-CL" sz="2000">
                <a:latin typeface="Calibri" pitchFamily="34" charset="0"/>
              </a:rPr>
              <a:t>Trabajo w(joules) = agua Q (coulombs) E presión  (volts).</a:t>
            </a:r>
          </a:p>
          <a:p>
            <a:endParaRPr lang="es-CL" sz="1100"/>
          </a:p>
          <a:p>
            <a:endParaRPr lang="es-CL" sz="1100"/>
          </a:p>
          <a:p>
            <a:r>
              <a:rPr lang="es-CL" sz="1100"/>
              <a:t>  </a:t>
            </a:r>
            <a:endParaRPr lang="es-CL"/>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a:xfrm>
            <a:off x="457200" y="274638"/>
            <a:ext cx="8229600" cy="439737"/>
          </a:xfrm>
        </p:spPr>
        <p:txBody>
          <a:bodyPr>
            <a:normAutofit fontScale="90000"/>
          </a:bodyPr>
          <a:lstStyle/>
          <a:p>
            <a:r>
              <a:rPr lang="es-CL" sz="2800" smtClean="0"/>
              <a:t>Trabajo eléctrico y Diferencia de potencial</a:t>
            </a:r>
          </a:p>
        </p:txBody>
      </p:sp>
      <p:grpSp>
        <p:nvGrpSpPr>
          <p:cNvPr id="2" name="8 Grupo"/>
          <p:cNvGrpSpPr>
            <a:grpSpLocks/>
          </p:cNvGrpSpPr>
          <p:nvPr/>
        </p:nvGrpSpPr>
        <p:grpSpPr bwMode="auto">
          <a:xfrm>
            <a:off x="1357313" y="1285875"/>
            <a:ext cx="5857875" cy="3673475"/>
            <a:chOff x="1357290" y="1285860"/>
            <a:chExt cx="5857916" cy="3672845"/>
          </a:xfrm>
        </p:grpSpPr>
        <p:pic>
          <p:nvPicPr>
            <p:cNvPr id="15365" name="3 Imagen" descr="http://www.sapiensman.com/electrotecnia/imagenes/index.20.jpg"/>
            <p:cNvPicPr>
              <a:picLocks noChangeAspect="1" noChangeArrowheads="1"/>
            </p:cNvPicPr>
            <p:nvPr/>
          </p:nvPicPr>
          <p:blipFill>
            <a:blip r:embed="rId2"/>
            <a:srcRect/>
            <a:stretch>
              <a:fillRect/>
            </a:stretch>
          </p:blipFill>
          <p:spPr bwMode="auto">
            <a:xfrm>
              <a:off x="1357290" y="1285860"/>
              <a:ext cx="5857916" cy="3672845"/>
            </a:xfrm>
            <a:prstGeom prst="rect">
              <a:avLst/>
            </a:prstGeom>
            <a:noFill/>
            <a:ln w="9525">
              <a:noFill/>
              <a:miter lim="800000"/>
              <a:headEnd/>
              <a:tailEnd/>
            </a:ln>
          </p:spPr>
        </p:pic>
        <p:sp>
          <p:nvSpPr>
            <p:cNvPr id="15366" name="AutoShape 2"/>
            <p:cNvSpPr>
              <a:spLocks noChangeArrowheads="1"/>
            </p:cNvSpPr>
            <p:nvPr/>
          </p:nvSpPr>
          <p:spPr bwMode="auto">
            <a:xfrm rot="10800000">
              <a:off x="3357554" y="2714619"/>
              <a:ext cx="857256" cy="857255"/>
            </a:xfrm>
            <a:prstGeom prst="can">
              <a:avLst>
                <a:gd name="adj" fmla="val 32532"/>
              </a:avLst>
            </a:prstGeom>
            <a:solidFill>
              <a:srgbClr val="8DB3E2"/>
            </a:solidFill>
            <a:ln w="9525">
              <a:solidFill>
                <a:srgbClr val="000000"/>
              </a:solidFill>
              <a:round/>
              <a:headEnd/>
              <a:tailEnd/>
            </a:ln>
          </p:spPr>
          <p:txBody>
            <a:bodyPr/>
            <a:lstStyle/>
            <a:p>
              <a:endParaRPr lang="es-ES">
                <a:latin typeface="Calibri" pitchFamily="34" charset="0"/>
              </a:endParaRPr>
            </a:p>
          </p:txBody>
        </p:sp>
        <p:grpSp>
          <p:nvGrpSpPr>
            <p:cNvPr id="3" name="Group 3"/>
            <p:cNvGrpSpPr>
              <a:grpSpLocks/>
            </p:cNvGrpSpPr>
            <p:nvPr/>
          </p:nvGrpSpPr>
          <p:grpSpPr bwMode="auto">
            <a:xfrm>
              <a:off x="5929322" y="2928934"/>
              <a:ext cx="500066" cy="527051"/>
              <a:chOff x="6728" y="3528"/>
              <a:chExt cx="569" cy="606"/>
            </a:xfrm>
          </p:grpSpPr>
          <p:sp>
            <p:nvSpPr>
              <p:cNvPr id="15368" name="Oval 4"/>
              <p:cNvSpPr>
                <a:spLocks noChangeArrowheads="1"/>
              </p:cNvSpPr>
              <p:nvPr/>
            </p:nvSpPr>
            <p:spPr bwMode="auto">
              <a:xfrm>
                <a:off x="6728" y="3528"/>
                <a:ext cx="569" cy="606"/>
              </a:xfrm>
              <a:prstGeom prst="ellipse">
                <a:avLst/>
              </a:prstGeom>
              <a:solidFill>
                <a:srgbClr val="548DD4"/>
              </a:solidFill>
              <a:ln w="9525">
                <a:solidFill>
                  <a:srgbClr val="000000"/>
                </a:solidFill>
                <a:round/>
                <a:headEnd/>
                <a:tailEnd/>
              </a:ln>
            </p:spPr>
            <p:txBody>
              <a:bodyPr/>
              <a:lstStyle/>
              <a:p>
                <a:endParaRPr lang="es-ES">
                  <a:latin typeface="Calibri" pitchFamily="34" charset="0"/>
                </a:endParaRPr>
              </a:p>
            </p:txBody>
          </p:sp>
          <p:sp>
            <p:nvSpPr>
              <p:cNvPr id="15369" name="AutoShape 5"/>
              <p:cNvSpPr>
                <a:spLocks noChangeArrowheads="1"/>
              </p:cNvSpPr>
              <p:nvPr/>
            </p:nvSpPr>
            <p:spPr bwMode="auto">
              <a:xfrm>
                <a:off x="6748" y="3557"/>
                <a:ext cx="521" cy="534"/>
              </a:xfrm>
              <a:prstGeom prst="sun">
                <a:avLst>
                  <a:gd name="adj" fmla="val 25000"/>
                </a:avLst>
              </a:prstGeom>
              <a:solidFill>
                <a:srgbClr val="FABF8F"/>
              </a:solidFill>
              <a:ln w="9525">
                <a:solidFill>
                  <a:srgbClr val="000000"/>
                </a:solidFill>
                <a:miter lim="800000"/>
                <a:headEnd/>
                <a:tailEnd/>
              </a:ln>
            </p:spPr>
            <p:txBody>
              <a:bodyPr/>
              <a:lstStyle/>
              <a:p>
                <a:endParaRPr lang="es-ES">
                  <a:latin typeface="Calibri" pitchFamily="34" charset="0"/>
                </a:endParaRPr>
              </a:p>
            </p:txBody>
          </p:sp>
        </p:grpSp>
      </p:grpSp>
      <p:sp>
        <p:nvSpPr>
          <p:cNvPr id="15364" name="9 Rectángulo"/>
          <p:cNvSpPr>
            <a:spLocks noChangeArrowheads="1"/>
          </p:cNvSpPr>
          <p:nvPr/>
        </p:nvSpPr>
        <p:spPr bwMode="auto">
          <a:xfrm>
            <a:off x="642938" y="4929188"/>
            <a:ext cx="7715250" cy="1446212"/>
          </a:xfrm>
          <a:prstGeom prst="rect">
            <a:avLst/>
          </a:prstGeom>
          <a:noFill/>
          <a:ln w="9525">
            <a:noFill/>
            <a:miter lim="800000"/>
            <a:headEnd/>
            <a:tailEnd/>
          </a:ln>
        </p:spPr>
        <p:txBody>
          <a:bodyPr>
            <a:spAutoFit/>
          </a:bodyPr>
          <a:lstStyle/>
          <a:p>
            <a:pPr algn="just"/>
            <a:r>
              <a:rPr lang="es-CL" sz="2200">
                <a:latin typeface="Calibri" pitchFamily="34" charset="0"/>
              </a:rPr>
              <a:t>Deduciendo del ejemplo sabemos que para que se realice un trabajo tiene que haber necesariamente una deferencia de presión o diferencia de potencial. Lo que permitirá que la carga Q se mueva y genere trabajo.</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457200" y="274638"/>
            <a:ext cx="8229600" cy="511175"/>
          </a:xfrm>
        </p:spPr>
        <p:txBody>
          <a:bodyPr>
            <a:normAutofit fontScale="90000"/>
          </a:bodyPr>
          <a:lstStyle/>
          <a:p>
            <a:r>
              <a:rPr lang="es-CL" sz="2800" smtClean="0"/>
              <a:t>Trabajo eléctrico y Diferencia de potencial</a:t>
            </a:r>
          </a:p>
        </p:txBody>
      </p:sp>
      <p:sp>
        <p:nvSpPr>
          <p:cNvPr id="3" name="2 Marcador de contenido"/>
          <p:cNvSpPr>
            <a:spLocks noGrp="1"/>
          </p:cNvSpPr>
          <p:nvPr>
            <p:ph idx="1"/>
          </p:nvPr>
        </p:nvSpPr>
        <p:spPr>
          <a:xfrm>
            <a:off x="428625" y="1285875"/>
            <a:ext cx="8229600" cy="5143500"/>
          </a:xfrm>
        </p:spPr>
        <p:txBody>
          <a:bodyPr rtlCol="0">
            <a:normAutofit fontScale="32500" lnSpcReduction="20000"/>
          </a:bodyPr>
          <a:lstStyle/>
          <a:p>
            <a:pPr algn="ctr" fontAlgn="auto">
              <a:spcAft>
                <a:spcPts val="0"/>
              </a:spcAft>
              <a:buFont typeface="Arial" pitchFamily="34" charset="0"/>
              <a:buChar char="•"/>
              <a:defRPr/>
            </a:pPr>
            <a:r>
              <a:rPr lang="es-ES" sz="7400" dirty="0" smtClean="0"/>
              <a:t>Uso en la vida cotidiana</a:t>
            </a:r>
          </a:p>
          <a:p>
            <a:pPr algn="just" fontAlgn="auto">
              <a:spcAft>
                <a:spcPts val="0"/>
              </a:spcAft>
              <a:buFont typeface="Arial" pitchFamily="34" charset="0"/>
              <a:buChar char="•"/>
              <a:defRPr/>
            </a:pPr>
            <a:r>
              <a:rPr lang="es-ES" sz="6800" dirty="0" smtClean="0"/>
              <a:t>La energía es la multiplicación de la potencia por el tiempo, así que los julios (o energía térmica) que desprende una resistencia es el producto de la potencia que consume esta por el tiempo que está conectada a una fuente de tensión (a la red eléctrica por ejemplo). </a:t>
            </a:r>
          </a:p>
          <a:p>
            <a:pPr algn="just" fontAlgn="auto">
              <a:spcAft>
                <a:spcPts val="0"/>
              </a:spcAft>
              <a:buFont typeface="Arial" pitchFamily="34" charset="0"/>
              <a:buChar char="•"/>
              <a:defRPr/>
            </a:pPr>
            <a:r>
              <a:rPr lang="es-ES" sz="6800" dirty="0" smtClean="0"/>
              <a:t>Así una estufa eléctrica de 1000 W conectada durante una hora desprenderá una energía térmica de 1000 julios y se habrá consumido 1000 vatios-hora (vatios-hora es la magnitud de la energía eléctrica consumida, vale decir, potencia por tiempo) de la red eléctrica, pero si sólo hubiéramos conectado la estufa durante media hora (0,5 h), esta hubiera desprendido 500 julios de calor, esto es trabajo, y hubiera consumido 500 vatios-hora de energía eléctrica.</a:t>
            </a:r>
          </a:p>
          <a:p>
            <a:pPr algn="just" fontAlgn="auto">
              <a:spcAft>
                <a:spcPts val="0"/>
              </a:spcAft>
              <a:buFont typeface="Arial" pitchFamily="34" charset="0"/>
              <a:buChar char="•"/>
              <a:defRPr/>
            </a:pPr>
            <a:r>
              <a:rPr lang="es-ES" sz="6800" dirty="0" smtClean="0"/>
              <a:t> Por tanto la energía térmica desprendida por una resistencia es la cantidad en julios de potencia eléctrica consumida por hora </a:t>
            </a:r>
            <a:br>
              <a:rPr lang="es-ES" sz="6800" dirty="0" smtClean="0"/>
            </a:br>
            <a:r>
              <a:rPr lang="es-ES" sz="3400" dirty="0" smtClean="0"/>
              <a:t/>
            </a:r>
            <a:br>
              <a:rPr lang="es-ES" sz="3400" dirty="0" smtClean="0"/>
            </a:br>
            <a:r>
              <a:rPr lang="es-ES" dirty="0" smtClean="0"/>
              <a:t/>
            </a:r>
            <a:br>
              <a:rPr lang="es-ES" dirty="0" smtClean="0"/>
            </a:br>
            <a:endParaRPr lang="es-CL"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457200" y="274638"/>
            <a:ext cx="8229600" cy="654050"/>
          </a:xfrm>
        </p:spPr>
        <p:txBody>
          <a:bodyPr/>
          <a:lstStyle/>
          <a:p>
            <a:r>
              <a:rPr lang="es-CL" sz="2800" smtClean="0"/>
              <a:t>Trabajo eléctrico y Diferencia de Potencial</a:t>
            </a:r>
          </a:p>
        </p:txBody>
      </p:sp>
      <p:sp>
        <p:nvSpPr>
          <p:cNvPr id="17411" name="3 Rectángulo"/>
          <p:cNvSpPr>
            <a:spLocks noChangeArrowheads="1"/>
          </p:cNvSpPr>
          <p:nvPr/>
        </p:nvSpPr>
        <p:spPr bwMode="auto">
          <a:xfrm>
            <a:off x="357188" y="1428750"/>
            <a:ext cx="8429625" cy="4154488"/>
          </a:xfrm>
          <a:prstGeom prst="rect">
            <a:avLst/>
          </a:prstGeom>
          <a:noFill/>
          <a:ln w="9525">
            <a:noFill/>
            <a:miter lim="800000"/>
            <a:headEnd/>
            <a:tailEnd/>
          </a:ln>
        </p:spPr>
        <p:txBody>
          <a:bodyPr>
            <a:spAutoFit/>
          </a:bodyPr>
          <a:lstStyle/>
          <a:p>
            <a:pPr algn="just"/>
            <a:r>
              <a:rPr lang="es-ES" sz="2200">
                <a:latin typeface="Calibri" pitchFamily="34" charset="0"/>
              </a:rPr>
              <a:t>Lo que se cobra en el recibo de la compañía, en Santiago, Chilectra, es la energía eléctrica que se consume, me explico: Según el principio de la conservación de la energía, esta dice que la energía ni se crea ni se destruye, sólo se transforma y la energía eléctrica que llega a nuestra casa la transformamos en otro tipo de energía para nuestro provecho, siendo esta transformación en forma de calor (estufas eléctricas), luminosa (lámparas), cinética(motores) y es este consumo de energía eléctrica transformada la que nos cobran.</a:t>
            </a:r>
          </a:p>
          <a:p>
            <a:pPr algn="just"/>
            <a:r>
              <a:rPr lang="es-ES" sz="2200">
                <a:latin typeface="Calibri" pitchFamily="34" charset="0"/>
              </a:rPr>
              <a:t> Volviendo al ejemplo de la estufa de antes lo que estamos transformando son 1000 vatios eléctricos en 1000 vatios de calor y a ti la compañía eléctrica te cobrará esos 1000 vatios-hora. </a:t>
            </a:r>
            <a:br>
              <a:rPr lang="es-ES" sz="2200">
                <a:latin typeface="Calibri" pitchFamily="34" charset="0"/>
              </a:rPr>
            </a:br>
            <a:endParaRPr lang="es-CL" sz="2200">
              <a:latin typeface="Calibri"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457200" y="274638"/>
            <a:ext cx="8229600" cy="654050"/>
          </a:xfrm>
        </p:spPr>
        <p:txBody>
          <a:bodyPr/>
          <a:lstStyle/>
          <a:p>
            <a:r>
              <a:rPr lang="es-ES" sz="2800" smtClean="0"/>
              <a:t>Aplicación de trabajo eléctrico</a:t>
            </a:r>
            <a:endParaRPr lang="es-CL" sz="2800" smtClean="0"/>
          </a:p>
        </p:txBody>
      </p:sp>
      <p:sp>
        <p:nvSpPr>
          <p:cNvPr id="3" name="2 Marcador de contenido"/>
          <p:cNvSpPr>
            <a:spLocks noGrp="1"/>
          </p:cNvSpPr>
          <p:nvPr>
            <p:ph idx="1"/>
          </p:nvPr>
        </p:nvSpPr>
        <p:spPr>
          <a:xfrm>
            <a:off x="457200" y="1285875"/>
            <a:ext cx="8229600" cy="4572000"/>
          </a:xfrm>
        </p:spPr>
        <p:txBody>
          <a:bodyPr rtlCol="0">
            <a:normAutofit fontScale="70000" lnSpcReduction="20000"/>
          </a:bodyPr>
          <a:lstStyle/>
          <a:p>
            <a:pPr algn="just" fontAlgn="auto">
              <a:spcAft>
                <a:spcPts val="0"/>
              </a:spcAft>
              <a:buFont typeface="Arial" pitchFamily="34" charset="0"/>
              <a:buChar char="•"/>
              <a:defRPr/>
            </a:pPr>
            <a:r>
              <a:rPr lang="es-ES" dirty="0" smtClean="0"/>
              <a:t>El trabajo eléctrico es potencia eléctrica que consume un aparato eléctrico y que es empleada para realizar un trabajo (valga la redundancia) acordes con su diseño.</a:t>
            </a:r>
          </a:p>
          <a:p>
            <a:pPr algn="just" fontAlgn="auto">
              <a:spcAft>
                <a:spcPts val="0"/>
              </a:spcAft>
              <a:buFont typeface="Arial" pitchFamily="34" charset="0"/>
              <a:buChar char="•"/>
              <a:defRPr/>
            </a:pPr>
            <a:r>
              <a:rPr lang="es-ES" dirty="0" smtClean="0"/>
              <a:t> En el caso de la estufa esta nos proporcionará un trabajo de 1000 vatios caloríficos para calentar cualquier cosa (en su caso el aire ambiente) y un motor eléctrico ideal de 1000 vatios nos proporcionará en su eje 1000 vatios de potencia mecánica (por ejemplo para mover los engranajes de una máquina). </a:t>
            </a:r>
            <a:br>
              <a:rPr lang="es-ES" dirty="0" smtClean="0"/>
            </a:br>
            <a:r>
              <a:rPr lang="es-ES" dirty="0" smtClean="0"/>
              <a:t/>
            </a:r>
            <a:br>
              <a:rPr lang="es-ES" dirty="0" smtClean="0"/>
            </a:br>
            <a:r>
              <a:rPr lang="es-ES" dirty="0" smtClean="0"/>
              <a:t>Como se ve el trabajo y la energía son conceptos distintos. Para poner un ejemplo: la potencia que indica una estufa es trabajo eléctrico y los julios que desprende y la electricidad consumida es energía. Espero que se haya entendido según las explicaciones que he expuesto</a:t>
            </a:r>
            <a:endParaRPr lang="es-CL" dirty="0" smtClean="0"/>
          </a:p>
          <a:p>
            <a:pPr fontAlgn="auto">
              <a:spcAft>
                <a:spcPts val="0"/>
              </a:spcAft>
              <a:buFont typeface="Arial" pitchFamily="34" charset="0"/>
              <a:buChar char="•"/>
              <a:defRPr/>
            </a:pPr>
            <a:endParaRPr lang="es-CL" dirty="0" smtClean="0"/>
          </a:p>
          <a:p>
            <a:pPr fontAlgn="auto">
              <a:spcAft>
                <a:spcPts val="0"/>
              </a:spcAft>
              <a:buFont typeface="Arial" pitchFamily="34" charset="0"/>
              <a:buChar char="•"/>
              <a:defRPr/>
            </a:pPr>
            <a:endParaRPr lang="es-CL"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457200" y="274638"/>
            <a:ext cx="8229600" cy="868362"/>
          </a:xfrm>
        </p:spPr>
        <p:txBody>
          <a:bodyPr/>
          <a:lstStyle/>
          <a:p>
            <a:r>
              <a:rPr lang="es-ES" sz="2800" smtClean="0"/>
              <a:t>Aplicación de trabajo eléctrico</a:t>
            </a:r>
            <a:endParaRPr lang="es-CL" sz="2800" smtClean="0"/>
          </a:p>
        </p:txBody>
      </p:sp>
      <p:sp>
        <p:nvSpPr>
          <p:cNvPr id="3" name="2 Marcador de contenido"/>
          <p:cNvSpPr>
            <a:spLocks noGrp="1"/>
          </p:cNvSpPr>
          <p:nvPr>
            <p:ph idx="1"/>
          </p:nvPr>
        </p:nvSpPr>
        <p:spPr>
          <a:xfrm>
            <a:off x="357188" y="1600200"/>
            <a:ext cx="8329612" cy="4525963"/>
          </a:xfrm>
        </p:spPr>
        <p:txBody>
          <a:bodyPr rtlCol="0">
            <a:normAutofit fontScale="85000" lnSpcReduction="20000"/>
          </a:bodyPr>
          <a:lstStyle/>
          <a:p>
            <a:pPr algn="just" fontAlgn="auto">
              <a:spcAft>
                <a:spcPts val="0"/>
              </a:spcAft>
              <a:buFont typeface="Arial" pitchFamily="34" charset="0"/>
              <a:buChar char="•"/>
              <a:defRPr/>
            </a:pPr>
            <a:r>
              <a:rPr lang="es-ES_tradnl" sz="2800" dirty="0" smtClean="0"/>
              <a:t>El trabajo eléctrico es potencia eléctrica que consume un aparato eléctrico y que es empleada para realizar un trabajo (valga la redundancia) acordes con su diseño. En el caso de la estufa esta nos proporcionará un trabajo de 1000 vatios caloríficos para calentar cualquier cosa (en su caso el aire ambiente) y un motor eléctrico ideal de 1000 vatios nos proporcionará en su eje 1000 vatios de potencia mecánica (por ejemplo para mover los engranajes de una máquina). </a:t>
            </a:r>
            <a:br>
              <a:rPr lang="es-ES_tradnl" sz="2800" dirty="0" smtClean="0"/>
            </a:br>
            <a:r>
              <a:rPr lang="es-ES_tradnl" sz="2800" dirty="0" smtClean="0"/>
              <a:t/>
            </a:r>
            <a:br>
              <a:rPr lang="es-ES_tradnl" sz="2800" dirty="0" smtClean="0"/>
            </a:br>
            <a:r>
              <a:rPr lang="es-ES_tradnl" sz="2800" dirty="0" smtClean="0"/>
              <a:t/>
            </a:r>
            <a:br>
              <a:rPr lang="es-ES_tradnl" sz="2800" dirty="0" smtClean="0"/>
            </a:br>
            <a:r>
              <a:rPr lang="es-ES_tradnl" sz="2800" dirty="0" smtClean="0"/>
              <a:t>Como se ve el trabajo y la energía son conceptos distintos. Por ejemplo: La potencia que indica una estufa es trabajo eléctrico y los julios que desprende y la electricidad consumida es energía.</a:t>
            </a:r>
          </a:p>
          <a:p>
            <a:pPr algn="just" fontAlgn="auto">
              <a:spcAft>
                <a:spcPts val="0"/>
              </a:spcAft>
              <a:buFont typeface="Arial" pitchFamily="34" charset="0"/>
              <a:buChar char="•"/>
              <a:defRPr/>
            </a:pPr>
            <a:endParaRPr lang="es-CL"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457200" y="274638"/>
            <a:ext cx="8229600" cy="511175"/>
          </a:xfrm>
        </p:spPr>
        <p:txBody>
          <a:bodyPr>
            <a:normAutofit fontScale="90000"/>
          </a:bodyPr>
          <a:lstStyle/>
          <a:p>
            <a:r>
              <a:rPr lang="es-ES" sz="2800" smtClean="0"/>
              <a:t>Ejercicios de Aplicación</a:t>
            </a:r>
            <a:endParaRPr lang="es-CL" sz="2800" smtClean="0"/>
          </a:p>
        </p:txBody>
      </p:sp>
      <p:sp>
        <p:nvSpPr>
          <p:cNvPr id="3" name="2 Marcador de contenido"/>
          <p:cNvSpPr>
            <a:spLocks noGrp="1"/>
          </p:cNvSpPr>
          <p:nvPr>
            <p:ph idx="1"/>
          </p:nvPr>
        </p:nvSpPr>
        <p:spPr>
          <a:xfrm>
            <a:off x="357188" y="857250"/>
            <a:ext cx="8501062" cy="5715000"/>
          </a:xfrm>
        </p:spPr>
        <p:txBody>
          <a:bodyPr rtlCol="0">
            <a:normAutofit fontScale="32500" lnSpcReduction="20000"/>
          </a:bodyPr>
          <a:lstStyle/>
          <a:p>
            <a:pPr algn="just" fontAlgn="auto">
              <a:spcAft>
                <a:spcPts val="0"/>
              </a:spcAft>
              <a:buFont typeface="Arial" pitchFamily="34" charset="0"/>
              <a:buNone/>
              <a:defRPr/>
            </a:pPr>
            <a:endParaRPr lang="es-CL" dirty="0" smtClean="0"/>
          </a:p>
          <a:p>
            <a:pPr algn="just" fontAlgn="auto">
              <a:spcAft>
                <a:spcPts val="0"/>
              </a:spcAft>
              <a:buFont typeface="Arial" pitchFamily="34" charset="0"/>
              <a:buChar char="•"/>
              <a:defRPr/>
            </a:pPr>
            <a:r>
              <a:rPr lang="es-ES" sz="6400" b="1" u="sng" dirty="0" smtClean="0"/>
              <a:t>Ejercicio 1.</a:t>
            </a:r>
            <a:r>
              <a:rPr lang="es-ES" sz="6400" b="1" dirty="0" smtClean="0"/>
              <a:t> </a:t>
            </a:r>
            <a:r>
              <a:rPr lang="es-ES" sz="6400" dirty="0" smtClean="0"/>
              <a:t>Realizar un circuito de trabajo adecuado para medir la Energía eléctrica que consume.</a:t>
            </a:r>
            <a:endParaRPr lang="es-CL" sz="6400" dirty="0" smtClean="0"/>
          </a:p>
          <a:p>
            <a:pPr algn="just" fontAlgn="auto">
              <a:spcAft>
                <a:spcPts val="0"/>
              </a:spcAft>
              <a:buFont typeface="Arial" pitchFamily="34" charset="0"/>
              <a:buChar char="•"/>
              <a:defRPr/>
            </a:pPr>
            <a:r>
              <a:rPr lang="es-ES" sz="6400" b="1" u="sng" dirty="0" smtClean="0"/>
              <a:t>Circuito de Trabajo:</a:t>
            </a:r>
            <a:endParaRPr lang="es-CL" sz="6400" dirty="0" smtClean="0"/>
          </a:p>
          <a:p>
            <a:pPr algn="just" fontAlgn="auto">
              <a:spcAft>
                <a:spcPts val="0"/>
              </a:spcAft>
              <a:buFont typeface="Arial" pitchFamily="34" charset="0"/>
              <a:buChar char="•"/>
              <a:defRPr/>
            </a:pPr>
            <a:r>
              <a:rPr lang="es-ES" sz="6400" dirty="0" smtClean="0"/>
              <a:t>El circuito consta de 2 Reóstatos en paralelo de 302 ohm y 303 ohm, alimentados por una fuente de 235(V) alternos. Calcular la Energía que consume a partir de la lectura en el Medidor de Energía.</a:t>
            </a:r>
            <a:endParaRPr lang="es-CL" sz="6400" dirty="0" smtClean="0"/>
          </a:p>
          <a:p>
            <a:pPr algn="just" fontAlgn="auto">
              <a:spcAft>
                <a:spcPts val="0"/>
              </a:spcAft>
              <a:buFont typeface="Arial" pitchFamily="34" charset="0"/>
              <a:buChar char="•"/>
              <a:defRPr/>
            </a:pPr>
            <a:r>
              <a:rPr lang="es-ES" sz="6400" dirty="0" smtClean="0"/>
              <a:t>El medidor cuanta con una constante que es la cantidad en </a:t>
            </a:r>
            <a:r>
              <a:rPr lang="es-ES" sz="6400" dirty="0" err="1" smtClean="0"/>
              <a:t>watt</a:t>
            </a:r>
            <a:r>
              <a:rPr lang="es-ES" sz="6400" dirty="0" smtClean="0"/>
              <a:t>/hora que equivale a una vuela del eje, es decir, cuando el medidor da una vuelta la carga a consumido el valor de la constante, que en este caso es de </a:t>
            </a:r>
            <a:r>
              <a:rPr lang="es-ES" sz="6400" b="1" dirty="0" smtClean="0"/>
              <a:t>3,6(W/ </a:t>
            </a:r>
            <a:r>
              <a:rPr lang="es-ES" sz="6400" b="1" dirty="0" err="1" smtClean="0"/>
              <a:t>hr</a:t>
            </a:r>
            <a:r>
              <a:rPr lang="es-ES" sz="6400" b="1" dirty="0" smtClean="0"/>
              <a:t>).</a:t>
            </a:r>
            <a:endParaRPr lang="es-CL" sz="6400" dirty="0" smtClean="0"/>
          </a:p>
          <a:p>
            <a:pPr algn="just" fontAlgn="auto">
              <a:spcAft>
                <a:spcPts val="0"/>
              </a:spcAft>
              <a:buFont typeface="Arial" pitchFamily="34" charset="0"/>
              <a:buChar char="•"/>
              <a:defRPr/>
            </a:pPr>
            <a:r>
              <a:rPr lang="es-ES" sz="6400" dirty="0" smtClean="0"/>
              <a:t>Entonces dividimos el total del consumo en una hora por la constante para saber la cantidad de vueltas que da en 1 hora:</a:t>
            </a:r>
            <a:endParaRPr lang="es-CL" sz="6400" dirty="0" smtClean="0"/>
          </a:p>
          <a:p>
            <a:pPr algn="just" fontAlgn="auto">
              <a:spcAft>
                <a:spcPts val="0"/>
              </a:spcAft>
              <a:buFont typeface="Arial" pitchFamily="34" charset="0"/>
              <a:buChar char="•"/>
              <a:defRPr/>
            </a:pPr>
            <a:r>
              <a:rPr lang="es-ES" sz="6400" dirty="0" smtClean="0"/>
              <a:t>Ahora que tenemos el numero de vuelta por hora, lo dividimos por los segundos que existen en 1 hora para obtener el tiempo que tarda en dar una vuelta el Medidor de Energía:</a:t>
            </a:r>
            <a:endParaRPr lang="es-CL" sz="6400" dirty="0" smtClean="0"/>
          </a:p>
          <a:p>
            <a:pPr algn="just" fontAlgn="auto">
              <a:spcAft>
                <a:spcPts val="0"/>
              </a:spcAft>
              <a:buFont typeface="Arial" pitchFamily="34" charset="0"/>
              <a:buChar char="•"/>
              <a:defRPr/>
            </a:pPr>
            <a:r>
              <a:rPr lang="es-ES" sz="6400" dirty="0" smtClean="0"/>
              <a:t>También podemos realizar este calculo a partir de la lectura en el medidor de Energía de el tiempo que tarda en dar una vuelta:</a:t>
            </a:r>
            <a:endParaRPr lang="es-CL" sz="6400" dirty="0" smtClean="0"/>
          </a:p>
          <a:p>
            <a:pPr algn="just" fontAlgn="auto">
              <a:spcAft>
                <a:spcPts val="0"/>
              </a:spcAft>
              <a:buFont typeface="Arial" pitchFamily="34" charset="0"/>
              <a:buChar char="•"/>
              <a:defRPr/>
            </a:pPr>
            <a:r>
              <a:rPr lang="es-ES" sz="6400" b="1" dirty="0" smtClean="0"/>
              <a:t>Tiempo que tarda: </a:t>
            </a:r>
            <a:r>
              <a:rPr lang="es-ES" sz="6400" u="sng" dirty="0" smtClean="0"/>
              <a:t>+</a:t>
            </a:r>
            <a:r>
              <a:rPr lang="es-ES" sz="6400" dirty="0" smtClean="0"/>
              <a:t> 35,5(</a:t>
            </a:r>
            <a:r>
              <a:rPr lang="es-ES" sz="6400" dirty="0" err="1" smtClean="0"/>
              <a:t>seg</a:t>
            </a:r>
            <a:r>
              <a:rPr lang="es-ES" sz="6400" dirty="0" smtClean="0"/>
              <a:t>).</a:t>
            </a:r>
            <a:endParaRPr lang="es-CL" sz="6400" dirty="0" smtClean="0"/>
          </a:p>
          <a:p>
            <a:pPr algn="just" fontAlgn="auto">
              <a:spcAft>
                <a:spcPts val="0"/>
              </a:spcAft>
              <a:buFont typeface="Arial" pitchFamily="34" charset="0"/>
              <a:buChar char="•"/>
              <a:defRPr/>
            </a:pPr>
            <a:endParaRPr lang="es-CL"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57200" y="274638"/>
            <a:ext cx="8229600" cy="796925"/>
          </a:xfrm>
        </p:spPr>
        <p:txBody>
          <a:bodyPr/>
          <a:lstStyle/>
          <a:p>
            <a:r>
              <a:rPr lang="es-CL" sz="2800" u="sng" dirty="0" smtClean="0"/>
              <a:t>Concepto de trabajo eléctrico y diferencia de potencial</a:t>
            </a:r>
          </a:p>
        </p:txBody>
      </p:sp>
      <p:pic>
        <p:nvPicPr>
          <p:cNvPr id="6" name="MOV00302.MPG">
            <a:hlinkClick r:id="" action="ppaction://media"/>
          </p:cNvPr>
          <p:cNvPicPr>
            <a:picLocks noRot="1" noChangeAspect="1"/>
          </p:cNvPicPr>
          <p:nvPr>
            <a:videoFile r:link="rId1"/>
          </p:nvPr>
        </p:nvPicPr>
        <p:blipFill>
          <a:blip r:embed="rId3"/>
          <a:srcRect/>
          <a:stretch>
            <a:fillRect/>
          </a:stretch>
        </p:blipFill>
        <p:spPr bwMode="auto">
          <a:xfrm>
            <a:off x="1000125" y="1071563"/>
            <a:ext cx="6858000" cy="51435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104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625" y="1428750"/>
            <a:ext cx="8229600" cy="4525963"/>
          </a:xfrm>
        </p:spPr>
        <p:txBody>
          <a:bodyPr rtlCol="0">
            <a:normAutofit fontScale="70000" lnSpcReduction="20000"/>
          </a:bodyPr>
          <a:lstStyle/>
          <a:p>
            <a:pPr fontAlgn="auto">
              <a:spcAft>
                <a:spcPts val="0"/>
              </a:spcAft>
              <a:buFont typeface="Arial" pitchFamily="34" charset="0"/>
              <a:buChar char="•"/>
              <a:defRPr/>
            </a:pPr>
            <a:r>
              <a:rPr lang="es-ES" dirty="0" smtClean="0"/>
              <a:t>El tiempo dado anteriormente es un tiempo aproximado ya que puede tener algunos decimales de error.</a:t>
            </a:r>
            <a:endParaRPr lang="es-CL" dirty="0" smtClean="0"/>
          </a:p>
          <a:p>
            <a:pPr fontAlgn="auto">
              <a:spcAft>
                <a:spcPts val="0"/>
              </a:spcAft>
              <a:buFont typeface="Arial" pitchFamily="34" charset="0"/>
              <a:buChar char="•"/>
              <a:defRPr/>
            </a:pPr>
            <a:r>
              <a:rPr lang="es-ES" dirty="0" smtClean="0"/>
              <a:t>Ahora dividimos los segundos que tiene una hora por el tiempo que tarda en dar una vuelta, para obtener el numero de vuelta por hora:</a:t>
            </a:r>
            <a:endParaRPr lang="es-CL" dirty="0" smtClean="0"/>
          </a:p>
          <a:p>
            <a:pPr fontAlgn="auto">
              <a:spcAft>
                <a:spcPts val="0"/>
              </a:spcAft>
              <a:buFont typeface="Arial" pitchFamily="34" charset="0"/>
              <a:buChar char="•"/>
              <a:defRPr/>
            </a:pPr>
            <a:r>
              <a:rPr lang="es-ES" dirty="0" smtClean="0"/>
              <a:t>Ahora, para calcular la potencia en una hora, debemos obtener el producto entre el número de vueltas en una hora, por lo que equivale en potencia una vuelta, es decir, por la constante del medidor de Energía:</a:t>
            </a:r>
            <a:endParaRPr lang="es-CL" dirty="0" smtClean="0"/>
          </a:p>
          <a:p>
            <a:pPr fontAlgn="auto">
              <a:spcAft>
                <a:spcPts val="0"/>
              </a:spcAft>
              <a:buFont typeface="Arial" pitchFamily="34" charset="0"/>
              <a:buChar char="•"/>
              <a:defRPr/>
            </a:pPr>
            <a:r>
              <a:rPr lang="es-ES" dirty="0" smtClean="0"/>
              <a:t>La potencia obtenida es la Energía o trabajo que realiza la carga en una hora. Es decir, el Trabajo que calculamos anteriormente. La diferencia entre el resultado anterior, se debe a la falta de precisión en la lectura del Medidor de Energía.</a:t>
            </a:r>
            <a:endParaRPr lang="es-CL" dirty="0" smtClean="0"/>
          </a:p>
          <a:p>
            <a:pPr fontAlgn="auto">
              <a:spcAft>
                <a:spcPts val="0"/>
              </a:spcAft>
              <a:buFont typeface="Arial" pitchFamily="34" charset="0"/>
              <a:buChar char="•"/>
              <a:defRPr/>
            </a:pPr>
            <a:endParaRPr lang="es-CL" dirty="0"/>
          </a:p>
        </p:txBody>
      </p:sp>
      <p:sp>
        <p:nvSpPr>
          <p:cNvPr id="21507" name="1 Título"/>
          <p:cNvSpPr>
            <a:spLocks noGrp="1"/>
          </p:cNvSpPr>
          <p:nvPr>
            <p:ph type="title"/>
          </p:nvPr>
        </p:nvSpPr>
        <p:spPr>
          <a:xfrm>
            <a:off x="457200" y="274638"/>
            <a:ext cx="8229600" cy="511175"/>
          </a:xfrm>
        </p:spPr>
        <p:txBody>
          <a:bodyPr>
            <a:normAutofit fontScale="90000"/>
          </a:bodyPr>
          <a:lstStyle/>
          <a:p>
            <a:r>
              <a:rPr lang="es-ES" sz="2800" smtClean="0"/>
              <a:t>Ejercicios de Aplicación</a:t>
            </a:r>
            <a:endParaRPr lang="es-CL" sz="280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r>
              <a:rPr lang="es-CL" smtClean="0"/>
              <a:t>En la industria</a:t>
            </a:r>
          </a:p>
        </p:txBody>
      </p:sp>
      <p:pic>
        <p:nvPicPr>
          <p:cNvPr id="4" name="MOV00306.MPG">
            <a:hlinkClick r:id="" action="ppaction://media"/>
          </p:cNvPr>
          <p:cNvPicPr>
            <a:picLocks noRot="1" noChangeAspect="1"/>
          </p:cNvPicPr>
          <p:nvPr>
            <a:videoFile r:link="rId1"/>
          </p:nvPr>
        </p:nvPicPr>
        <p:blipFill>
          <a:blip r:embed="rId3"/>
          <a:srcRect/>
          <a:stretch>
            <a:fillRect/>
          </a:stretch>
        </p:blipFill>
        <p:spPr bwMode="auto">
          <a:xfrm>
            <a:off x="1047750" y="1177925"/>
            <a:ext cx="6524625" cy="4894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856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457200" y="274638"/>
            <a:ext cx="8229600" cy="725487"/>
          </a:xfrm>
        </p:spPr>
        <p:txBody>
          <a:bodyPr/>
          <a:lstStyle/>
          <a:p>
            <a:r>
              <a:rPr lang="es-CL" sz="2800" smtClean="0"/>
              <a:t>Aplicación en Prevención de Riesgos</a:t>
            </a:r>
          </a:p>
        </p:txBody>
      </p:sp>
      <p:sp>
        <p:nvSpPr>
          <p:cNvPr id="23555" name="2 Marcador de contenido"/>
          <p:cNvSpPr>
            <a:spLocks noGrp="1"/>
          </p:cNvSpPr>
          <p:nvPr>
            <p:ph idx="1"/>
          </p:nvPr>
        </p:nvSpPr>
        <p:spPr>
          <a:xfrm>
            <a:off x="457200" y="1600200"/>
            <a:ext cx="8229600" cy="4114800"/>
          </a:xfrm>
        </p:spPr>
        <p:txBody>
          <a:bodyPr/>
          <a:lstStyle/>
          <a:p>
            <a:r>
              <a:rPr lang="es-ES" sz="2800" i="1" smtClean="0"/>
              <a:t>Definiciones sobre Electricidad</a:t>
            </a:r>
            <a:endParaRPr lang="es-CL" sz="2800" smtClean="0"/>
          </a:p>
          <a:p>
            <a:pPr algn="just"/>
            <a:r>
              <a:rPr lang="es-ES" sz="2200" smtClean="0"/>
              <a:t>Baja tensión: se considera baja tensión aquellos sistemas cuya diferencia de potencial es inferior a 1.000v en corriente alterna y 1.500 en corriente continua. Las tensiones usuales son normalmente las de 220 v entre fases y neutro y las de 380 v entre fases.</a:t>
            </a:r>
          </a:p>
          <a:p>
            <a:pPr algn="just"/>
            <a:r>
              <a:rPr lang="es-ES" sz="2200" smtClean="0"/>
              <a:t>Consideremos que la tierra, piso, suelo o terreno físico del planeta tiene potencial cero, por lo que siempre entre una fase y este habrá una diferencia de potencial. Aquí es donde radica el principal peligro de energía eléctrica. </a:t>
            </a:r>
            <a:endParaRPr lang="es-CL" sz="2200" smtClean="0"/>
          </a:p>
          <a:p>
            <a:pPr>
              <a:buFont typeface="Arial" charset="0"/>
              <a:buNone/>
            </a:pPr>
            <a:endParaRPr lang="es-CL" smtClean="0"/>
          </a:p>
        </p:txBody>
      </p:sp>
      <p:pic>
        <p:nvPicPr>
          <p:cNvPr id="23556" name="Picture 2" descr="electricidad1"/>
          <p:cNvPicPr>
            <a:picLocks noChangeAspect="1" noChangeArrowheads="1"/>
          </p:cNvPicPr>
          <p:nvPr/>
        </p:nvPicPr>
        <p:blipFill>
          <a:blip r:embed="rId2"/>
          <a:srcRect/>
          <a:stretch>
            <a:fillRect/>
          </a:stretch>
        </p:blipFill>
        <p:spPr bwMode="auto">
          <a:xfrm>
            <a:off x="7786688" y="285750"/>
            <a:ext cx="714375" cy="1004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a:xfrm>
            <a:off x="457200" y="274638"/>
            <a:ext cx="8229600" cy="654050"/>
          </a:xfrm>
        </p:spPr>
        <p:txBody>
          <a:bodyPr/>
          <a:lstStyle/>
          <a:p>
            <a:r>
              <a:rPr lang="es-CL" sz="2800" smtClean="0"/>
              <a:t>Aplicación en Prevención de Riesgos</a:t>
            </a:r>
          </a:p>
        </p:txBody>
      </p:sp>
      <p:sp>
        <p:nvSpPr>
          <p:cNvPr id="3" name="2 Marcador de contenido"/>
          <p:cNvSpPr>
            <a:spLocks noGrp="1"/>
          </p:cNvSpPr>
          <p:nvPr>
            <p:ph idx="1"/>
          </p:nvPr>
        </p:nvSpPr>
        <p:spPr>
          <a:xfrm>
            <a:off x="428625" y="1785938"/>
            <a:ext cx="8229600" cy="3143250"/>
          </a:xfrm>
        </p:spPr>
        <p:txBody>
          <a:bodyPr rtlCol="0">
            <a:normAutofit fontScale="70000" lnSpcReduction="20000"/>
          </a:bodyPr>
          <a:lstStyle/>
          <a:p>
            <a:pPr algn="just" fontAlgn="auto">
              <a:spcAft>
                <a:spcPts val="0"/>
              </a:spcAft>
              <a:buFont typeface="Arial" pitchFamily="34" charset="0"/>
              <a:buChar char="•"/>
              <a:defRPr/>
            </a:pPr>
            <a:r>
              <a:rPr lang="es-CL" dirty="0" smtClean="0"/>
              <a:t>Lo que causa daño en nuestro organismo es la corriente eléctrica que circula por él. </a:t>
            </a:r>
          </a:p>
          <a:p>
            <a:pPr algn="just" fontAlgn="auto">
              <a:spcAft>
                <a:spcPts val="0"/>
              </a:spcAft>
              <a:buFont typeface="Arial" pitchFamily="34" charset="0"/>
              <a:buChar char="•"/>
              <a:defRPr/>
            </a:pPr>
            <a:r>
              <a:rPr lang="es-CL" dirty="0" smtClean="0"/>
              <a:t> ¿Entonces cual es la importancia de la Diferencia de Potencial en la Prevención de Riesgos eléctricos? .</a:t>
            </a:r>
          </a:p>
          <a:p>
            <a:pPr algn="just" fontAlgn="auto">
              <a:spcAft>
                <a:spcPts val="0"/>
              </a:spcAft>
              <a:buFont typeface="Arial" pitchFamily="34" charset="0"/>
              <a:buChar char="•"/>
              <a:defRPr/>
            </a:pPr>
            <a:r>
              <a:rPr lang="es-CL" dirty="0" smtClean="0"/>
              <a:t>Para que la corriente eléctrica circule por nuestro cuerpo deben cumplirse ciertos requisitos:</a:t>
            </a:r>
          </a:p>
          <a:p>
            <a:pPr algn="just" fontAlgn="auto">
              <a:spcAft>
                <a:spcPts val="0"/>
              </a:spcAft>
              <a:buFont typeface="Arial" pitchFamily="34" charset="0"/>
              <a:buChar char="•"/>
              <a:defRPr/>
            </a:pPr>
            <a:r>
              <a:rPr lang="es-CL" dirty="0" smtClean="0"/>
              <a:t>Vencer nuestra resistencia, que es menor o mayor dependiendo de algunas condiciones de cada individuo y de la humedad de la piel.</a:t>
            </a:r>
          </a:p>
          <a:p>
            <a:pPr algn="just" fontAlgn="auto">
              <a:spcAft>
                <a:spcPts val="0"/>
              </a:spcAft>
              <a:buFont typeface="Arial" pitchFamily="34" charset="0"/>
              <a:buChar char="•"/>
              <a:defRPr/>
            </a:pPr>
            <a:r>
              <a:rPr lang="es-CL" dirty="0" smtClean="0"/>
              <a:t>Que formemos parte  del circuito</a:t>
            </a:r>
          </a:p>
          <a:p>
            <a:pPr fontAlgn="auto">
              <a:spcAft>
                <a:spcPts val="0"/>
              </a:spcAft>
              <a:buFont typeface="Arial" pitchFamily="34" charset="0"/>
              <a:buChar char="•"/>
              <a:defRPr/>
            </a:pPr>
            <a:endParaRPr lang="es-CL" dirty="0" smtClean="0"/>
          </a:p>
          <a:p>
            <a:pPr fontAlgn="auto">
              <a:spcAft>
                <a:spcPts val="0"/>
              </a:spcAft>
              <a:buFont typeface="Arial" pitchFamily="34" charset="0"/>
              <a:buChar char="•"/>
              <a:defRPr/>
            </a:pPr>
            <a:endParaRPr lang="es-CL" dirty="0"/>
          </a:p>
        </p:txBody>
      </p:sp>
      <p:pic>
        <p:nvPicPr>
          <p:cNvPr id="24580" name="Picture 2" descr="electricidad1"/>
          <p:cNvPicPr>
            <a:picLocks noChangeAspect="1" noChangeArrowheads="1"/>
          </p:cNvPicPr>
          <p:nvPr/>
        </p:nvPicPr>
        <p:blipFill>
          <a:blip r:embed="rId2"/>
          <a:srcRect/>
          <a:stretch>
            <a:fillRect/>
          </a:stretch>
        </p:blipFill>
        <p:spPr bwMode="auto">
          <a:xfrm>
            <a:off x="7786688" y="285750"/>
            <a:ext cx="714375" cy="1004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a:xfrm>
            <a:off x="457200" y="274638"/>
            <a:ext cx="8229600" cy="725487"/>
          </a:xfrm>
        </p:spPr>
        <p:txBody>
          <a:bodyPr/>
          <a:lstStyle/>
          <a:p>
            <a:r>
              <a:rPr lang="es-CL" sz="2800" smtClean="0"/>
              <a:t>Explicación  práctica</a:t>
            </a:r>
          </a:p>
        </p:txBody>
      </p:sp>
      <p:grpSp>
        <p:nvGrpSpPr>
          <p:cNvPr id="2" name="55 Grupo"/>
          <p:cNvGrpSpPr>
            <a:grpSpLocks/>
          </p:cNvGrpSpPr>
          <p:nvPr/>
        </p:nvGrpSpPr>
        <p:grpSpPr bwMode="auto">
          <a:xfrm>
            <a:off x="928688" y="1214438"/>
            <a:ext cx="1928812" cy="1165225"/>
            <a:chOff x="928662" y="1500174"/>
            <a:chExt cx="1928826" cy="1165827"/>
          </a:xfrm>
        </p:grpSpPr>
        <p:grpSp>
          <p:nvGrpSpPr>
            <p:cNvPr id="3" name="49 Grupo"/>
            <p:cNvGrpSpPr>
              <a:grpSpLocks/>
            </p:cNvGrpSpPr>
            <p:nvPr/>
          </p:nvGrpSpPr>
          <p:grpSpPr bwMode="auto">
            <a:xfrm>
              <a:off x="2214546" y="1500174"/>
              <a:ext cx="642942" cy="1071570"/>
              <a:chOff x="2214546" y="1500174"/>
              <a:chExt cx="642942" cy="1071570"/>
            </a:xfrm>
          </p:grpSpPr>
          <p:sp>
            <p:nvSpPr>
              <p:cNvPr id="5" name="4 Rectángulo"/>
              <p:cNvSpPr/>
              <p:nvPr/>
            </p:nvSpPr>
            <p:spPr>
              <a:xfrm>
                <a:off x="2454260" y="1786072"/>
                <a:ext cx="46038" cy="71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nvGrpSpPr>
              <p:cNvPr id="4" name="25 Grupo"/>
              <p:cNvGrpSpPr>
                <a:grpSpLocks/>
              </p:cNvGrpSpPr>
              <p:nvPr/>
            </p:nvGrpSpPr>
            <p:grpSpPr bwMode="auto">
              <a:xfrm>
                <a:off x="2285984" y="1500174"/>
                <a:ext cx="428628" cy="1071570"/>
                <a:chOff x="2500298" y="1500174"/>
                <a:chExt cx="428628" cy="1071570"/>
              </a:xfrm>
            </p:grpSpPr>
            <p:sp>
              <p:nvSpPr>
                <p:cNvPr id="7" name="6 Elipse"/>
                <p:cNvSpPr/>
                <p:nvPr/>
              </p:nvSpPr>
              <p:spPr>
                <a:xfrm>
                  <a:off x="2571737" y="1500174"/>
                  <a:ext cx="285752" cy="2858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8" name="7 Triángulo isósceles"/>
                <p:cNvSpPr/>
                <p:nvPr/>
              </p:nvSpPr>
              <p:spPr>
                <a:xfrm>
                  <a:off x="2500298" y="1786072"/>
                  <a:ext cx="428628" cy="50032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nvGrpSpPr>
                <p:cNvPr id="6" name="23 Grupo"/>
                <p:cNvGrpSpPr>
                  <a:grpSpLocks/>
                </p:cNvGrpSpPr>
                <p:nvPr/>
              </p:nvGrpSpPr>
              <p:grpSpPr bwMode="auto">
                <a:xfrm>
                  <a:off x="2571736" y="2285992"/>
                  <a:ext cx="285752" cy="285752"/>
                  <a:chOff x="2571736" y="2285992"/>
                  <a:chExt cx="285752" cy="285752"/>
                </a:xfrm>
              </p:grpSpPr>
              <p:sp>
                <p:nvSpPr>
                  <p:cNvPr id="9" name="8 Rectángulo"/>
                  <p:cNvSpPr/>
                  <p:nvPr/>
                </p:nvSpPr>
                <p:spPr>
                  <a:xfrm>
                    <a:off x="2571736" y="2286392"/>
                    <a:ext cx="71437" cy="2858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10" name="9 Rectángulo"/>
                  <p:cNvSpPr/>
                  <p:nvPr/>
                </p:nvSpPr>
                <p:spPr>
                  <a:xfrm>
                    <a:off x="2786049" y="2286392"/>
                    <a:ext cx="71439" cy="2858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grpSp>
          <p:grpSp>
            <p:nvGrpSpPr>
              <p:cNvPr id="13" name="24 Grupo"/>
              <p:cNvGrpSpPr>
                <a:grpSpLocks/>
              </p:cNvGrpSpPr>
              <p:nvPr/>
            </p:nvGrpSpPr>
            <p:grpSpPr bwMode="auto">
              <a:xfrm>
                <a:off x="2214546" y="1857364"/>
                <a:ext cx="642942" cy="142876"/>
                <a:chOff x="2428860" y="1857364"/>
                <a:chExt cx="642942" cy="142876"/>
              </a:xfrm>
            </p:grpSpPr>
            <p:sp>
              <p:nvSpPr>
                <p:cNvPr id="11" name="10 Rectángulo"/>
                <p:cNvSpPr/>
                <p:nvPr/>
              </p:nvSpPr>
              <p:spPr>
                <a:xfrm>
                  <a:off x="2428860" y="1857545"/>
                  <a:ext cx="214314" cy="7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12" name="11 Rectángulo"/>
                <p:cNvSpPr/>
                <p:nvPr/>
              </p:nvSpPr>
              <p:spPr>
                <a:xfrm>
                  <a:off x="2786050" y="1929020"/>
                  <a:ext cx="285752" cy="71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grpSp>
        <p:grpSp>
          <p:nvGrpSpPr>
            <p:cNvPr id="14" name="12 Grupo"/>
            <p:cNvGrpSpPr>
              <a:grpSpLocks/>
            </p:cNvGrpSpPr>
            <p:nvPr/>
          </p:nvGrpSpPr>
          <p:grpSpPr bwMode="auto">
            <a:xfrm>
              <a:off x="928662" y="1500174"/>
              <a:ext cx="923640" cy="1165827"/>
              <a:chOff x="857224" y="3643314"/>
              <a:chExt cx="923640" cy="1165827"/>
            </a:xfrm>
          </p:grpSpPr>
          <p:grpSp>
            <p:nvGrpSpPr>
              <p:cNvPr id="15" name="Group 74"/>
              <p:cNvGrpSpPr>
                <a:grpSpLocks/>
              </p:cNvGrpSpPr>
              <p:nvPr/>
            </p:nvGrpSpPr>
            <p:grpSpPr bwMode="auto">
              <a:xfrm>
                <a:off x="857224" y="3643314"/>
                <a:ext cx="923640" cy="1165827"/>
                <a:chOff x="2042" y="6131"/>
                <a:chExt cx="999" cy="1486"/>
              </a:xfrm>
            </p:grpSpPr>
            <p:sp>
              <p:nvSpPr>
                <p:cNvPr id="25641" name="AutoShape 75"/>
                <p:cNvSpPr>
                  <a:spLocks noChangeArrowheads="1"/>
                </p:cNvSpPr>
                <p:nvPr/>
              </p:nvSpPr>
              <p:spPr bwMode="auto">
                <a:xfrm>
                  <a:off x="2042" y="6131"/>
                  <a:ext cx="993" cy="1486"/>
                </a:xfrm>
                <a:prstGeom prst="can">
                  <a:avLst>
                    <a:gd name="adj" fmla="val 37412"/>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25642" name="AutoShape 76"/>
                <p:cNvSpPr>
                  <a:spLocks noChangeArrowheads="1"/>
                </p:cNvSpPr>
                <p:nvPr/>
              </p:nvSpPr>
              <p:spPr bwMode="auto">
                <a:xfrm>
                  <a:off x="2048" y="6578"/>
                  <a:ext cx="993" cy="1031"/>
                </a:xfrm>
                <a:prstGeom prst="can">
                  <a:avLst>
                    <a:gd name="adj" fmla="val 25957"/>
                  </a:avLst>
                </a:prstGeom>
                <a:solidFill>
                  <a:srgbClr val="8DB3E2"/>
                </a:solidFill>
                <a:ln w="9525">
                  <a:solidFill>
                    <a:srgbClr val="000000"/>
                  </a:solidFill>
                  <a:round/>
                  <a:headEnd/>
                  <a:tailEnd/>
                </a:ln>
              </p:spPr>
              <p:txBody>
                <a:bodyPr/>
                <a:lstStyle/>
                <a:p>
                  <a:endParaRPr lang="es-ES">
                    <a:latin typeface="Calibri" pitchFamily="34" charset="0"/>
                  </a:endParaRPr>
                </a:p>
              </p:txBody>
            </p:sp>
          </p:grpSp>
          <p:grpSp>
            <p:nvGrpSpPr>
              <p:cNvPr id="16" name="Group 77"/>
              <p:cNvGrpSpPr>
                <a:grpSpLocks/>
              </p:cNvGrpSpPr>
              <p:nvPr/>
            </p:nvGrpSpPr>
            <p:grpSpPr bwMode="auto">
              <a:xfrm>
                <a:off x="1071538" y="4429132"/>
                <a:ext cx="441942" cy="343629"/>
                <a:chOff x="3713" y="3293"/>
                <a:chExt cx="478" cy="438"/>
              </a:xfrm>
            </p:grpSpPr>
            <p:grpSp>
              <p:nvGrpSpPr>
                <p:cNvPr id="17" name="Group 78"/>
                <p:cNvGrpSpPr>
                  <a:grpSpLocks/>
                </p:cNvGrpSpPr>
                <p:nvPr/>
              </p:nvGrpSpPr>
              <p:grpSpPr bwMode="auto">
                <a:xfrm>
                  <a:off x="3713" y="3293"/>
                  <a:ext cx="478" cy="438"/>
                  <a:chOff x="3713" y="3293"/>
                  <a:chExt cx="478" cy="438"/>
                </a:xfrm>
              </p:grpSpPr>
              <p:sp>
                <p:nvSpPr>
                  <p:cNvPr id="25638" name="Oval 79"/>
                  <p:cNvSpPr>
                    <a:spLocks noChangeArrowheads="1"/>
                  </p:cNvSpPr>
                  <p:nvPr/>
                </p:nvSpPr>
                <p:spPr bwMode="auto">
                  <a:xfrm>
                    <a:off x="3713" y="3293"/>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25639" name="AutoShape 80"/>
                  <p:cNvSpPr>
                    <a:spLocks noChangeArrowheads="1"/>
                  </p:cNvSpPr>
                  <p:nvPr/>
                </p:nvSpPr>
                <p:spPr bwMode="auto">
                  <a:xfrm>
                    <a:off x="3975" y="3389"/>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25640" name="AutoShape 81"/>
                  <p:cNvCxnSpPr>
                    <a:cxnSpLocks noChangeShapeType="1"/>
                  </p:cNvCxnSpPr>
                  <p:nvPr/>
                </p:nvCxnSpPr>
                <p:spPr bwMode="auto">
                  <a:xfrm>
                    <a:off x="3908" y="3515"/>
                    <a:ext cx="167" cy="1"/>
                  </a:xfrm>
                  <a:prstGeom prst="straightConnector1">
                    <a:avLst/>
                  </a:prstGeom>
                  <a:noFill/>
                  <a:ln w="9525">
                    <a:solidFill>
                      <a:srgbClr val="000000"/>
                    </a:solidFill>
                    <a:round/>
                    <a:headEnd/>
                    <a:tailEnd type="triangle" w="med" len="med"/>
                  </a:ln>
                </p:spPr>
              </p:cxnSp>
            </p:grpSp>
            <p:sp>
              <p:nvSpPr>
                <p:cNvPr id="25637" name="AutoShape 82"/>
                <p:cNvSpPr>
                  <a:spLocks noChangeArrowheads="1"/>
                </p:cNvSpPr>
                <p:nvPr/>
              </p:nvSpPr>
              <p:spPr bwMode="auto">
                <a:xfrm>
                  <a:off x="3801" y="3311"/>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grpSp>
        </p:grpSp>
      </p:grpSp>
      <p:sp>
        <p:nvSpPr>
          <p:cNvPr id="25604" name="Rectangle 73"/>
          <p:cNvSpPr>
            <a:spLocks noChangeArrowheads="1"/>
          </p:cNvSpPr>
          <p:nvPr/>
        </p:nvSpPr>
        <p:spPr bwMode="auto">
          <a:xfrm>
            <a:off x="1857375" y="2143125"/>
            <a:ext cx="534988" cy="112713"/>
          </a:xfrm>
          <a:prstGeom prst="rect">
            <a:avLst/>
          </a:prstGeom>
          <a:solidFill>
            <a:srgbClr val="8DB3E2"/>
          </a:solidFill>
          <a:ln w="9525">
            <a:solidFill>
              <a:srgbClr val="000000"/>
            </a:solidFill>
            <a:miter lim="800000"/>
            <a:headEnd/>
            <a:tailEnd/>
          </a:ln>
        </p:spPr>
        <p:txBody>
          <a:bodyPr/>
          <a:lstStyle/>
          <a:p>
            <a:endParaRPr lang="es-ES">
              <a:latin typeface="Calibri" pitchFamily="34" charset="0"/>
            </a:endParaRPr>
          </a:p>
        </p:txBody>
      </p:sp>
      <p:cxnSp>
        <p:nvCxnSpPr>
          <p:cNvPr id="48" name="47 Conector recto"/>
          <p:cNvCxnSpPr/>
          <p:nvPr/>
        </p:nvCxnSpPr>
        <p:spPr>
          <a:xfrm>
            <a:off x="500063" y="2714625"/>
            <a:ext cx="7500937"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56 Grupo"/>
          <p:cNvGrpSpPr>
            <a:grpSpLocks/>
          </p:cNvGrpSpPr>
          <p:nvPr/>
        </p:nvGrpSpPr>
        <p:grpSpPr bwMode="auto">
          <a:xfrm>
            <a:off x="4429125" y="1071563"/>
            <a:ext cx="2000250" cy="1714500"/>
            <a:chOff x="4429124" y="1428736"/>
            <a:chExt cx="2000264" cy="1714512"/>
          </a:xfrm>
        </p:grpSpPr>
        <p:grpSp>
          <p:nvGrpSpPr>
            <p:cNvPr id="19" name="26 Grupo"/>
            <p:cNvGrpSpPr>
              <a:grpSpLocks/>
            </p:cNvGrpSpPr>
            <p:nvPr/>
          </p:nvGrpSpPr>
          <p:grpSpPr bwMode="auto">
            <a:xfrm>
              <a:off x="5786446" y="2000240"/>
              <a:ext cx="642942" cy="1071570"/>
              <a:chOff x="3143240" y="4357694"/>
              <a:chExt cx="642942" cy="1071570"/>
            </a:xfrm>
          </p:grpSpPr>
          <p:sp>
            <p:nvSpPr>
              <p:cNvPr id="28" name="27 Rectángulo"/>
              <p:cNvSpPr/>
              <p:nvPr/>
            </p:nvSpPr>
            <p:spPr>
              <a:xfrm>
                <a:off x="3428992" y="4643446"/>
                <a:ext cx="46037" cy="71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nvGrpSpPr>
              <p:cNvPr id="20" name="45 Grupo"/>
              <p:cNvGrpSpPr>
                <a:grpSpLocks/>
              </p:cNvGrpSpPr>
              <p:nvPr/>
            </p:nvGrpSpPr>
            <p:grpSpPr bwMode="auto">
              <a:xfrm>
                <a:off x="3143240" y="4357694"/>
                <a:ext cx="642942" cy="1071570"/>
                <a:chOff x="3143240" y="4357694"/>
                <a:chExt cx="642942" cy="1071570"/>
              </a:xfrm>
            </p:grpSpPr>
            <p:sp>
              <p:nvSpPr>
                <p:cNvPr id="30" name="29 Elipse"/>
                <p:cNvSpPr/>
                <p:nvPr/>
              </p:nvSpPr>
              <p:spPr>
                <a:xfrm>
                  <a:off x="3286116" y="4357694"/>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31" name="30 Triángulo isósceles"/>
                <p:cNvSpPr/>
                <p:nvPr/>
              </p:nvSpPr>
              <p:spPr>
                <a:xfrm>
                  <a:off x="3214677" y="4643446"/>
                  <a:ext cx="428628" cy="5000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32" name="31 Rectángulo"/>
                <p:cNvSpPr/>
                <p:nvPr/>
              </p:nvSpPr>
              <p:spPr>
                <a:xfrm>
                  <a:off x="3286116" y="5143511"/>
                  <a:ext cx="71437"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33" name="32 Rectángulo"/>
                <p:cNvSpPr/>
                <p:nvPr/>
              </p:nvSpPr>
              <p:spPr>
                <a:xfrm>
                  <a:off x="3500429" y="5143511"/>
                  <a:ext cx="7143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34" name="33 Rectángulo"/>
                <p:cNvSpPr/>
                <p:nvPr/>
              </p:nvSpPr>
              <p:spPr>
                <a:xfrm>
                  <a:off x="3143240" y="4714883"/>
                  <a:ext cx="214313"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sp>
              <p:nvSpPr>
                <p:cNvPr id="35" name="34 Rectángulo"/>
                <p:cNvSpPr/>
                <p:nvPr/>
              </p:nvSpPr>
              <p:spPr>
                <a:xfrm>
                  <a:off x="3500429" y="4786322"/>
                  <a:ext cx="285752" cy="71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grpSp>
        <p:grpSp>
          <p:nvGrpSpPr>
            <p:cNvPr id="21" name="35 Grupo"/>
            <p:cNvGrpSpPr>
              <a:grpSpLocks/>
            </p:cNvGrpSpPr>
            <p:nvPr/>
          </p:nvGrpSpPr>
          <p:grpSpPr bwMode="auto">
            <a:xfrm>
              <a:off x="4429124" y="1428736"/>
              <a:ext cx="923640" cy="1165827"/>
              <a:chOff x="857224" y="3643314"/>
              <a:chExt cx="923640" cy="1165827"/>
            </a:xfrm>
          </p:grpSpPr>
          <p:grpSp>
            <p:nvGrpSpPr>
              <p:cNvPr id="22" name="Group 74"/>
              <p:cNvGrpSpPr>
                <a:grpSpLocks/>
              </p:cNvGrpSpPr>
              <p:nvPr/>
            </p:nvGrpSpPr>
            <p:grpSpPr bwMode="auto">
              <a:xfrm>
                <a:off x="857224" y="3643314"/>
                <a:ext cx="923640" cy="1165827"/>
                <a:chOff x="2042" y="6131"/>
                <a:chExt cx="999" cy="1486"/>
              </a:xfrm>
            </p:grpSpPr>
            <p:sp>
              <p:nvSpPr>
                <p:cNvPr id="25622" name="AutoShape 75"/>
                <p:cNvSpPr>
                  <a:spLocks noChangeArrowheads="1"/>
                </p:cNvSpPr>
                <p:nvPr/>
              </p:nvSpPr>
              <p:spPr bwMode="auto">
                <a:xfrm>
                  <a:off x="2042" y="6131"/>
                  <a:ext cx="993" cy="1486"/>
                </a:xfrm>
                <a:prstGeom prst="can">
                  <a:avLst>
                    <a:gd name="adj" fmla="val 37412"/>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25623" name="AutoShape 76"/>
                <p:cNvSpPr>
                  <a:spLocks noChangeArrowheads="1"/>
                </p:cNvSpPr>
                <p:nvPr/>
              </p:nvSpPr>
              <p:spPr bwMode="auto">
                <a:xfrm>
                  <a:off x="2048" y="6578"/>
                  <a:ext cx="993" cy="1031"/>
                </a:xfrm>
                <a:prstGeom prst="can">
                  <a:avLst>
                    <a:gd name="adj" fmla="val 25957"/>
                  </a:avLst>
                </a:prstGeom>
                <a:solidFill>
                  <a:srgbClr val="8DB3E2"/>
                </a:solidFill>
                <a:ln w="9525">
                  <a:solidFill>
                    <a:srgbClr val="000000"/>
                  </a:solidFill>
                  <a:round/>
                  <a:headEnd/>
                  <a:tailEnd/>
                </a:ln>
              </p:spPr>
              <p:txBody>
                <a:bodyPr/>
                <a:lstStyle/>
                <a:p>
                  <a:endParaRPr lang="es-ES">
                    <a:latin typeface="Calibri" pitchFamily="34" charset="0"/>
                  </a:endParaRPr>
                </a:p>
              </p:txBody>
            </p:sp>
          </p:grpSp>
          <p:grpSp>
            <p:nvGrpSpPr>
              <p:cNvPr id="23" name="Group 77"/>
              <p:cNvGrpSpPr>
                <a:grpSpLocks/>
              </p:cNvGrpSpPr>
              <p:nvPr/>
            </p:nvGrpSpPr>
            <p:grpSpPr bwMode="auto">
              <a:xfrm>
                <a:off x="1071538" y="4429132"/>
                <a:ext cx="441942" cy="343629"/>
                <a:chOff x="3713" y="3293"/>
                <a:chExt cx="478" cy="438"/>
              </a:xfrm>
            </p:grpSpPr>
            <p:grpSp>
              <p:nvGrpSpPr>
                <p:cNvPr id="24" name="Group 78"/>
                <p:cNvGrpSpPr>
                  <a:grpSpLocks/>
                </p:cNvGrpSpPr>
                <p:nvPr/>
              </p:nvGrpSpPr>
              <p:grpSpPr bwMode="auto">
                <a:xfrm>
                  <a:off x="3713" y="3293"/>
                  <a:ext cx="478" cy="438"/>
                  <a:chOff x="3713" y="3293"/>
                  <a:chExt cx="478" cy="438"/>
                </a:xfrm>
              </p:grpSpPr>
              <p:sp>
                <p:nvSpPr>
                  <p:cNvPr id="25619" name="Oval 79"/>
                  <p:cNvSpPr>
                    <a:spLocks noChangeArrowheads="1"/>
                  </p:cNvSpPr>
                  <p:nvPr/>
                </p:nvSpPr>
                <p:spPr bwMode="auto">
                  <a:xfrm>
                    <a:off x="3713" y="3293"/>
                    <a:ext cx="442" cy="438"/>
                  </a:xfrm>
                  <a:prstGeom prst="ellipse">
                    <a:avLst/>
                  </a:prstGeom>
                  <a:solidFill>
                    <a:srgbClr val="FFFFFF"/>
                  </a:solidFill>
                  <a:ln w="9525">
                    <a:solidFill>
                      <a:srgbClr val="000000"/>
                    </a:solidFill>
                    <a:round/>
                    <a:headEnd/>
                    <a:tailEnd/>
                  </a:ln>
                </p:spPr>
                <p:txBody>
                  <a:bodyPr/>
                  <a:lstStyle/>
                  <a:p>
                    <a:endParaRPr lang="es-ES">
                      <a:latin typeface="Calibri" pitchFamily="34" charset="0"/>
                    </a:endParaRPr>
                  </a:p>
                </p:txBody>
              </p:sp>
              <p:sp>
                <p:nvSpPr>
                  <p:cNvPr id="25620" name="AutoShape 80"/>
                  <p:cNvSpPr>
                    <a:spLocks noChangeArrowheads="1"/>
                  </p:cNvSpPr>
                  <p:nvPr/>
                </p:nvSpPr>
                <p:spPr bwMode="auto">
                  <a:xfrm>
                    <a:off x="3975" y="3389"/>
                    <a:ext cx="216" cy="294"/>
                  </a:xfrm>
                  <a:prstGeom prst="flowChartProcess">
                    <a:avLst/>
                  </a:prstGeom>
                  <a:noFill/>
                  <a:ln w="9525">
                    <a:noFill/>
                    <a:miter lim="800000"/>
                    <a:headEnd/>
                    <a:tailEnd/>
                  </a:ln>
                </p:spPr>
                <p:txBody>
                  <a:bodyPr/>
                  <a:lstStyle/>
                  <a:p>
                    <a:pPr algn="ctr"/>
                    <a:r>
                      <a:rPr lang="es-CL" sz="500"/>
                      <a:t>1</a:t>
                    </a:r>
                    <a:endParaRPr lang="es-CL"/>
                  </a:p>
                </p:txBody>
              </p:sp>
              <p:cxnSp>
                <p:nvCxnSpPr>
                  <p:cNvPr id="25621" name="AutoShape 81"/>
                  <p:cNvCxnSpPr>
                    <a:cxnSpLocks noChangeShapeType="1"/>
                  </p:cNvCxnSpPr>
                  <p:nvPr/>
                </p:nvCxnSpPr>
                <p:spPr bwMode="auto">
                  <a:xfrm>
                    <a:off x="3908" y="3515"/>
                    <a:ext cx="167" cy="1"/>
                  </a:xfrm>
                  <a:prstGeom prst="straightConnector1">
                    <a:avLst/>
                  </a:prstGeom>
                  <a:noFill/>
                  <a:ln w="9525">
                    <a:solidFill>
                      <a:srgbClr val="000000"/>
                    </a:solidFill>
                    <a:round/>
                    <a:headEnd/>
                    <a:tailEnd type="triangle" w="med" len="med"/>
                  </a:ln>
                </p:spPr>
              </p:cxnSp>
            </p:grpSp>
            <p:sp>
              <p:nvSpPr>
                <p:cNvPr id="25618" name="AutoShape 82"/>
                <p:cNvSpPr>
                  <a:spLocks noChangeArrowheads="1"/>
                </p:cNvSpPr>
                <p:nvPr/>
              </p:nvSpPr>
              <p:spPr bwMode="auto">
                <a:xfrm>
                  <a:off x="3801" y="3311"/>
                  <a:ext cx="216" cy="294"/>
                </a:xfrm>
                <a:prstGeom prst="flowChartProcess">
                  <a:avLst/>
                </a:prstGeom>
                <a:noFill/>
                <a:ln w="9525">
                  <a:noFill/>
                  <a:miter lim="800000"/>
                  <a:headEnd/>
                  <a:tailEnd/>
                </a:ln>
              </p:spPr>
              <p:txBody>
                <a:bodyPr/>
                <a:lstStyle/>
                <a:p>
                  <a:pPr algn="ctr"/>
                  <a:r>
                    <a:rPr lang="es-CL" sz="500">
                      <a:latin typeface="Times New Roman" pitchFamily="18" charset="0"/>
                    </a:rPr>
                    <a:t>0</a:t>
                  </a:r>
                  <a:endParaRPr lang="es-CL"/>
                </a:p>
              </p:txBody>
            </p:sp>
          </p:grpSp>
        </p:grpSp>
        <p:sp>
          <p:nvSpPr>
            <p:cNvPr id="25613" name="Rectangle 73"/>
            <p:cNvSpPr>
              <a:spLocks noChangeArrowheads="1"/>
            </p:cNvSpPr>
            <p:nvPr/>
          </p:nvSpPr>
          <p:spPr bwMode="auto">
            <a:xfrm>
              <a:off x="5286380" y="2357430"/>
              <a:ext cx="535323" cy="112189"/>
            </a:xfrm>
            <a:prstGeom prst="rect">
              <a:avLst/>
            </a:prstGeom>
            <a:solidFill>
              <a:srgbClr val="8DB3E2"/>
            </a:solidFill>
            <a:ln w="9525">
              <a:solidFill>
                <a:srgbClr val="000000"/>
              </a:solidFill>
              <a:miter lim="800000"/>
              <a:headEnd/>
              <a:tailEnd/>
            </a:ln>
          </p:spPr>
          <p:txBody>
            <a:bodyPr/>
            <a:lstStyle/>
            <a:p>
              <a:endParaRPr lang="es-ES">
                <a:latin typeface="Calibri" pitchFamily="34" charset="0"/>
              </a:endParaRPr>
            </a:p>
          </p:txBody>
        </p:sp>
        <p:sp>
          <p:nvSpPr>
            <p:cNvPr id="49" name="48 Rayo"/>
            <p:cNvSpPr/>
            <p:nvPr/>
          </p:nvSpPr>
          <p:spPr>
            <a:xfrm>
              <a:off x="5715008" y="2357429"/>
              <a:ext cx="642943" cy="785819"/>
            </a:xfrm>
            <a:prstGeom prst="lightningBol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grpSp>
      <p:sp>
        <p:nvSpPr>
          <p:cNvPr id="25607" name="50 CuadroTexto"/>
          <p:cNvSpPr txBox="1">
            <a:spLocks noChangeArrowheads="1"/>
          </p:cNvSpPr>
          <p:nvPr/>
        </p:nvSpPr>
        <p:spPr bwMode="auto">
          <a:xfrm>
            <a:off x="785813" y="2714625"/>
            <a:ext cx="6929437" cy="646113"/>
          </a:xfrm>
          <a:prstGeom prst="rect">
            <a:avLst/>
          </a:prstGeom>
          <a:noFill/>
          <a:ln w="9525">
            <a:noFill/>
            <a:miter lim="800000"/>
            <a:headEnd/>
            <a:tailEnd/>
          </a:ln>
        </p:spPr>
        <p:txBody>
          <a:bodyPr>
            <a:spAutoFit/>
          </a:bodyPr>
          <a:lstStyle/>
          <a:p>
            <a:pPr algn="ctr"/>
            <a:r>
              <a:rPr lang="es-CL">
                <a:latin typeface="Calibri" pitchFamily="34" charset="0"/>
              </a:rPr>
              <a:t>Piso con potencial cero : Tierra, pasto, hormigón, baldosas</a:t>
            </a:r>
          </a:p>
          <a:p>
            <a:r>
              <a:rPr lang="es-CL">
                <a:latin typeface="Calibri" pitchFamily="34" charset="0"/>
              </a:rPr>
              <a:t>  </a:t>
            </a:r>
          </a:p>
        </p:txBody>
      </p:sp>
      <p:sp>
        <p:nvSpPr>
          <p:cNvPr id="25608" name="52 CuadroTexto"/>
          <p:cNvSpPr txBox="1">
            <a:spLocks noChangeArrowheads="1"/>
          </p:cNvSpPr>
          <p:nvPr/>
        </p:nvSpPr>
        <p:spPr bwMode="auto">
          <a:xfrm>
            <a:off x="928688" y="2428875"/>
            <a:ext cx="857250" cy="369888"/>
          </a:xfrm>
          <a:prstGeom prst="rect">
            <a:avLst/>
          </a:prstGeom>
          <a:noFill/>
          <a:ln w="9525">
            <a:noFill/>
            <a:miter lim="800000"/>
            <a:headEnd/>
            <a:tailEnd/>
          </a:ln>
        </p:spPr>
        <p:txBody>
          <a:bodyPr>
            <a:spAutoFit/>
          </a:bodyPr>
          <a:lstStyle/>
          <a:p>
            <a:r>
              <a:rPr lang="es-CL">
                <a:latin typeface="Calibri" pitchFamily="34" charset="0"/>
              </a:rPr>
              <a:t>Fig. a</a:t>
            </a:r>
          </a:p>
        </p:txBody>
      </p:sp>
      <p:sp>
        <p:nvSpPr>
          <p:cNvPr id="25609" name="53 CuadroTexto"/>
          <p:cNvSpPr txBox="1">
            <a:spLocks noChangeArrowheads="1"/>
          </p:cNvSpPr>
          <p:nvPr/>
        </p:nvSpPr>
        <p:spPr bwMode="auto">
          <a:xfrm>
            <a:off x="4429125" y="2357438"/>
            <a:ext cx="857250" cy="369887"/>
          </a:xfrm>
          <a:prstGeom prst="rect">
            <a:avLst/>
          </a:prstGeom>
          <a:noFill/>
          <a:ln w="9525">
            <a:noFill/>
            <a:miter lim="800000"/>
            <a:headEnd/>
            <a:tailEnd/>
          </a:ln>
        </p:spPr>
        <p:txBody>
          <a:bodyPr>
            <a:spAutoFit/>
          </a:bodyPr>
          <a:lstStyle/>
          <a:p>
            <a:r>
              <a:rPr lang="es-CL">
                <a:latin typeface="Calibri" pitchFamily="34" charset="0"/>
              </a:rPr>
              <a:t>Fig. b</a:t>
            </a:r>
          </a:p>
        </p:txBody>
      </p:sp>
      <p:sp>
        <p:nvSpPr>
          <p:cNvPr id="25610" name="54 CuadroTexto"/>
          <p:cNvSpPr txBox="1">
            <a:spLocks noChangeArrowheads="1"/>
          </p:cNvSpPr>
          <p:nvPr/>
        </p:nvSpPr>
        <p:spPr bwMode="auto">
          <a:xfrm>
            <a:off x="285750" y="3214688"/>
            <a:ext cx="8715375" cy="3478212"/>
          </a:xfrm>
          <a:prstGeom prst="rect">
            <a:avLst/>
          </a:prstGeom>
          <a:noFill/>
          <a:ln w="9525">
            <a:noFill/>
            <a:miter lim="800000"/>
            <a:headEnd/>
            <a:tailEnd/>
          </a:ln>
        </p:spPr>
        <p:txBody>
          <a:bodyPr>
            <a:spAutoFit/>
          </a:bodyPr>
          <a:lstStyle/>
          <a:p>
            <a:pPr algn="just"/>
            <a:r>
              <a:rPr lang="es-CL" sz="2000">
                <a:latin typeface="Calibri" pitchFamily="34" charset="0"/>
              </a:rPr>
              <a:t>En la figura “a” existe un presión o diferencia de potencial con respecto a tierra, pero la persona esta aislada de tierra, por lo que posee el mismo potencial del deposito “a” (como lo pajaritos que se posan en las líneas eléctricas) .  Por lo que no hay diferencia de potencial entre el depósito y la persona, por lo que no se realiza trabajo por ende la carga no se  mueve y no circulara corriente por la persona.</a:t>
            </a:r>
          </a:p>
          <a:p>
            <a:pPr algn="just"/>
            <a:r>
              <a:rPr lang="es-CL" sz="2000">
                <a:latin typeface="Calibri" pitchFamily="34" charset="0"/>
              </a:rPr>
              <a:t>En la figura “b” la persona esta en contacto con la superficie de la tierra, por lo que esta sometida a la presión del estanque y si ella fuera como un tubo pasaría por ella el agua hasta llegar a tierra que es el potencial cero. En este caso existe diferencia de potencial, hay trabajo, la carga se mueve, circula corriente por la persona. La persona se electrocuta y puede hasta morir.</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a:xfrm>
            <a:off x="457200" y="274638"/>
            <a:ext cx="8229600" cy="582612"/>
          </a:xfrm>
        </p:spPr>
        <p:txBody>
          <a:bodyPr/>
          <a:lstStyle/>
          <a:p>
            <a:r>
              <a:rPr lang="es-CL" sz="2800" smtClean="0"/>
              <a:t>Aplicación en Prevención de Riesgos</a:t>
            </a:r>
          </a:p>
        </p:txBody>
      </p:sp>
      <p:sp>
        <p:nvSpPr>
          <p:cNvPr id="3" name="2 Marcador de contenido"/>
          <p:cNvSpPr>
            <a:spLocks noGrp="1"/>
          </p:cNvSpPr>
          <p:nvPr>
            <p:ph idx="1"/>
          </p:nvPr>
        </p:nvSpPr>
        <p:spPr>
          <a:xfrm>
            <a:off x="457200" y="1143000"/>
            <a:ext cx="8229600" cy="5357813"/>
          </a:xfrm>
        </p:spPr>
        <p:txBody>
          <a:bodyPr rtlCol="0">
            <a:normAutofit fontScale="70000" lnSpcReduction="20000"/>
          </a:bodyPr>
          <a:lstStyle/>
          <a:p>
            <a:pPr algn="just" fontAlgn="auto">
              <a:spcAft>
                <a:spcPts val="0"/>
              </a:spcAft>
              <a:buFont typeface="Arial" pitchFamily="34" charset="0"/>
              <a:buChar char="•"/>
              <a:defRPr/>
            </a:pPr>
            <a:r>
              <a:rPr lang="es-CL" dirty="0" smtClean="0"/>
              <a:t>Mientras más alta sea la diferencia de potencial y menor la dificultad que ponga nuestra piel al paso de la corriente, mayor será el trabajo realizado en nuestro cuerpo, por lo tanto mayor será el daño ocasionado por la corriente eléctrica circulando por el organismo.</a:t>
            </a:r>
          </a:p>
          <a:p>
            <a:pPr algn="just" fontAlgn="auto">
              <a:spcAft>
                <a:spcPts val="0"/>
              </a:spcAft>
              <a:buFont typeface="Arial" pitchFamily="34" charset="0"/>
              <a:buChar char="•"/>
              <a:defRPr/>
            </a:pPr>
            <a:r>
              <a:rPr lang="es-CL" dirty="0" smtClean="0"/>
              <a:t>¿ Como podemos minimizar o evitar que  esto ocurra?.</a:t>
            </a:r>
          </a:p>
          <a:p>
            <a:pPr algn="just" fontAlgn="auto">
              <a:spcAft>
                <a:spcPts val="0"/>
              </a:spcAft>
              <a:buFont typeface="Arial" pitchFamily="34" charset="0"/>
              <a:buChar char="•"/>
              <a:defRPr/>
            </a:pPr>
            <a:r>
              <a:rPr lang="es-CL" dirty="0" smtClean="0"/>
              <a:t>La normativa eléctrica chilena NCH Elec 4/2003 establece voltaje (diferencia de potencial) de seguridad para locales secos y húmedos.</a:t>
            </a:r>
          </a:p>
          <a:p>
            <a:pPr algn="just" fontAlgn="auto">
              <a:spcAft>
                <a:spcPts val="0"/>
              </a:spcAft>
              <a:buFont typeface="Arial" pitchFamily="34" charset="0"/>
              <a:buChar char="•"/>
              <a:defRPr/>
            </a:pPr>
            <a:r>
              <a:rPr lang="es-CL" dirty="0" smtClean="0"/>
              <a:t>En ella se establece un valor de 42 o 24 volts. Con una diferencia de potencial baja, la carga no es capaz de moverse por nuestro cuerpo, por lo que no circulará corriente capaz de hacernos daño.</a:t>
            </a:r>
          </a:p>
          <a:p>
            <a:pPr algn="just" fontAlgn="auto">
              <a:spcAft>
                <a:spcPts val="0"/>
              </a:spcAft>
              <a:buFont typeface="Arial" pitchFamily="34" charset="0"/>
              <a:buChar char="•"/>
              <a:defRPr/>
            </a:pPr>
            <a:r>
              <a:rPr lang="es-CL" dirty="0" smtClean="0"/>
              <a:t>En los casos que no es posible reducir la diferencia de potencial, se usan unos dispositivos detectores de fugas de corriente, llamados protectores diferenciales, estos detectan las fugas e interrumpen el suministro eléctrico antes que la corriente cause efectos dañinos en el  cuerpo.</a:t>
            </a:r>
          </a:p>
          <a:p>
            <a:pPr fontAlgn="auto">
              <a:spcAft>
                <a:spcPts val="0"/>
              </a:spcAft>
              <a:buFont typeface="Arial" pitchFamily="34" charset="0"/>
              <a:buChar char="•"/>
              <a:defRPr/>
            </a:pPr>
            <a:endParaRPr lang="es-CL"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a:xfrm>
            <a:off x="457200" y="274638"/>
            <a:ext cx="8229600" cy="725487"/>
          </a:xfrm>
        </p:spPr>
        <p:txBody>
          <a:bodyPr/>
          <a:lstStyle/>
          <a:p>
            <a:r>
              <a:rPr lang="es-CL" sz="2800" smtClean="0"/>
              <a:t>Aplicación en Prevención de Riesgos</a:t>
            </a:r>
          </a:p>
        </p:txBody>
      </p:sp>
      <p:sp>
        <p:nvSpPr>
          <p:cNvPr id="3" name="2 Marcador de contenido"/>
          <p:cNvSpPr>
            <a:spLocks noGrp="1"/>
          </p:cNvSpPr>
          <p:nvPr>
            <p:ph idx="1"/>
          </p:nvPr>
        </p:nvSpPr>
        <p:spPr>
          <a:xfrm>
            <a:off x="457200" y="1357313"/>
            <a:ext cx="8229600" cy="4929187"/>
          </a:xfrm>
        </p:spPr>
        <p:txBody>
          <a:bodyPr rtlCol="0">
            <a:normAutofit fontScale="70000" lnSpcReduction="20000"/>
          </a:bodyPr>
          <a:lstStyle/>
          <a:p>
            <a:pPr algn="just" fontAlgn="auto">
              <a:spcAft>
                <a:spcPts val="0"/>
              </a:spcAft>
              <a:buFont typeface="Arial" pitchFamily="34" charset="0"/>
              <a:buChar char="•"/>
              <a:defRPr/>
            </a:pPr>
            <a:r>
              <a:rPr lang="es-CL" dirty="0" smtClean="0"/>
              <a:t>También se emplea la técnica de doble aislación, que consiste en “encerrar la diferencia de potencial” de modo que no entre en contacto con las personas.</a:t>
            </a:r>
          </a:p>
          <a:p>
            <a:pPr algn="just" fontAlgn="auto">
              <a:spcAft>
                <a:spcPts val="0"/>
              </a:spcAft>
              <a:buFont typeface="Arial" pitchFamily="34" charset="0"/>
              <a:buChar char="•"/>
              <a:defRPr/>
            </a:pPr>
            <a:r>
              <a:rPr lang="es-CL" dirty="0" smtClean="0"/>
              <a:t>Otra técnica es el empleo de “Conexiones Equipotenciales”, que consiste en unir mediante un conductor eléctrico, todas las partes metálicas de los equipos, que por accidente, puedan quedar sometidos a un potencial y que nosotros, al tocarlos, cerremos el circuito contactando ese potencial con tierra  y creando la diferencia de potencial que mueva la carga y haga circular la dañina corriente eléctrica por nuestro cuerpo.</a:t>
            </a:r>
          </a:p>
          <a:p>
            <a:pPr algn="just" fontAlgn="auto">
              <a:spcAft>
                <a:spcPts val="0"/>
              </a:spcAft>
              <a:buFont typeface="Arial" pitchFamily="34" charset="0"/>
              <a:buChar char="•"/>
              <a:defRPr/>
            </a:pPr>
            <a:r>
              <a:rPr lang="es-CL" dirty="0" smtClean="0"/>
              <a:t>El sistema más común para evitar que las partes metálicas de los equipos y maquinarias queden con potencial alto y que, con respecto a tierra, se cree una diferencia de potencial, es aterrizar las partes metálicas de los equipos. Esto consiste en darles potencial cero mediante un conductor de cobre de color verde el que se canaliza junto a los conductores que traen el potencial eléctrico o voltaje.</a:t>
            </a:r>
          </a:p>
          <a:p>
            <a:pPr fontAlgn="auto">
              <a:spcAft>
                <a:spcPts val="0"/>
              </a:spcAft>
              <a:buFont typeface="Arial" pitchFamily="34" charset="0"/>
              <a:buChar char="•"/>
              <a:defRPr/>
            </a:pPr>
            <a:endParaRPr lang="es-CL"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63" y="1428750"/>
            <a:ext cx="8229600" cy="4643438"/>
          </a:xfrm>
        </p:spPr>
        <p:txBody>
          <a:bodyPr rtlCol="0">
            <a:normAutofit fontScale="70000" lnSpcReduction="20000"/>
          </a:bodyPr>
          <a:lstStyle/>
          <a:p>
            <a:pPr algn="just" fontAlgn="auto">
              <a:spcAft>
                <a:spcPts val="0"/>
              </a:spcAft>
              <a:buFont typeface="Arial" pitchFamily="34" charset="0"/>
              <a:buChar char="•"/>
              <a:defRPr/>
            </a:pPr>
            <a:r>
              <a:rPr lang="es-CL" dirty="0" smtClean="0"/>
              <a:t>Este conductor,  como es de potencial cero, si un conductor con potencial alto lo toca se producirá un corto circuito. Este corto circuito hará operar unos sistemas de protección evitando que la parte metálica quede a una potencial elevado y que se establezca con respecto a tierra una diferencia de potencial.</a:t>
            </a:r>
          </a:p>
          <a:p>
            <a:pPr algn="just" fontAlgn="auto">
              <a:spcAft>
                <a:spcPts val="0"/>
              </a:spcAft>
              <a:buFont typeface="Arial" pitchFamily="34" charset="0"/>
              <a:buChar char="•"/>
              <a:defRPr/>
            </a:pPr>
            <a:r>
              <a:rPr lang="es-CL" dirty="0" smtClean="0"/>
              <a:t>Un sistema para evitar las diferencias de potenciales dañinas para el ser humano es el empleo de transformadores de aislación. En estos la diferencia de potencial peligrosa ingresa en a un lado del transformador que se llama primario, luego este induce líneas de fuerza en el otro lado, llamado secundario, creando una diferencia de potencial entre los conductores del secundario. Como la transmisión de energía se hace sin contacto físico entre la diferencia de potencial del primario y la del secundario. La diferencia de potencial del secundario solo se establece entre los conductores de este, por lo que la diferencia de potencial con respeto a tierra no existe.</a:t>
            </a:r>
            <a:endParaRPr lang="es-CL" dirty="0"/>
          </a:p>
        </p:txBody>
      </p:sp>
      <p:sp>
        <p:nvSpPr>
          <p:cNvPr id="28675" name="3 Rectángulo"/>
          <p:cNvSpPr>
            <a:spLocks noChangeArrowheads="1"/>
          </p:cNvSpPr>
          <p:nvPr/>
        </p:nvSpPr>
        <p:spPr bwMode="auto">
          <a:xfrm>
            <a:off x="1000125" y="428625"/>
            <a:ext cx="6953250" cy="523875"/>
          </a:xfrm>
          <a:prstGeom prst="rect">
            <a:avLst/>
          </a:prstGeom>
          <a:noFill/>
          <a:ln w="9525">
            <a:noFill/>
            <a:miter lim="800000"/>
            <a:headEnd/>
            <a:tailEnd/>
          </a:ln>
        </p:spPr>
        <p:txBody>
          <a:bodyPr>
            <a:spAutoFit/>
          </a:bodyPr>
          <a:lstStyle/>
          <a:p>
            <a:pPr algn="ctr"/>
            <a:r>
              <a:rPr lang="es-CL" sz="2800">
                <a:latin typeface="Calibri" pitchFamily="34" charset="0"/>
              </a:rPr>
              <a:t>Aplicación en Prevención de Riesgos</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274638"/>
            <a:ext cx="8229600" cy="1143000"/>
          </a:xfrm>
        </p:spPr>
        <p:txBody>
          <a:bodyPr/>
          <a:lstStyle/>
          <a:p>
            <a:r>
              <a:rPr lang="es-ES" dirty="0" smtClean="0"/>
              <a:t>Ley de Ohm Microscópica</a:t>
            </a:r>
            <a:endParaRPr lang="es-ES" dirty="0"/>
          </a:p>
        </p:txBody>
      </p:sp>
      <p:sp>
        <p:nvSpPr>
          <p:cNvPr id="4" name="3 Rectángulo"/>
          <p:cNvSpPr/>
          <p:nvPr/>
        </p:nvSpPr>
        <p:spPr>
          <a:xfrm>
            <a:off x="2286000" y="2967335"/>
            <a:ext cx="4572000" cy="923330"/>
          </a:xfrm>
          <a:prstGeom prst="rect">
            <a:avLst/>
          </a:prstGeom>
        </p:spPr>
        <p:txBody>
          <a:bodyPr>
            <a:spAutoFit/>
          </a:bodyPr>
          <a:lstStyle/>
          <a:p>
            <a:r>
              <a:rPr lang="es-MX" i="1" dirty="0" smtClean="0"/>
              <a:t>“La corriente eléctrica es directamente proporcional al voltaje e inversamente proporcional a la resistencia eléctrica”</a:t>
            </a:r>
            <a:endParaRPr lang="es-E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9223" name="Picture 7"/>
          <p:cNvPicPr>
            <a:picLocks noChangeAspect="1" noChangeArrowheads="1"/>
          </p:cNvPicPr>
          <p:nvPr/>
        </p:nvPicPr>
        <p:blipFill>
          <a:blip r:embed="rId2" cstate="print"/>
          <a:srcRect/>
          <a:stretch>
            <a:fillRect/>
          </a:stretch>
        </p:blipFill>
        <p:spPr bwMode="auto">
          <a:xfrm>
            <a:off x="6357950" y="500042"/>
            <a:ext cx="2425700" cy="2857500"/>
          </a:xfrm>
          <a:prstGeom prst="rect">
            <a:avLst/>
          </a:prstGeom>
          <a:noFill/>
        </p:spPr>
      </p:pic>
      <p:sp>
        <p:nvSpPr>
          <p:cNvPr id="9225" name="Rectangle 9"/>
          <p:cNvSpPr>
            <a:spLocks noChangeArrowheads="1"/>
          </p:cNvSpPr>
          <p:nvPr/>
        </p:nvSpPr>
        <p:spPr bwMode="auto">
          <a:xfrm>
            <a:off x="1000100" y="411481"/>
            <a:ext cx="542928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cs typeface="Arial" pitchFamily="34" charset="0"/>
              </a:rPr>
              <a:t>GEORG SIMON OHM </a:t>
            </a:r>
            <a:endParaRPr kumimoji="0" lang="es-ES" sz="1400" b="1" i="0" u="none" strike="noStrike" cap="none" normalizeH="0" baseline="0" dirty="0" smtClean="0">
              <a:ln>
                <a:noFill/>
              </a:ln>
              <a:solidFill>
                <a:schemeClr val="tx1"/>
              </a:solidFill>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cs typeface="Arial" pitchFamily="34" charset="0"/>
              </a:rPr>
              <a:t>(1787-1854)  </a:t>
            </a:r>
          </a:p>
          <a:p>
            <a:pPr eaLnBrk="0" fontAlgn="base" hangingPunct="0">
              <a:spcBef>
                <a:spcPct val="0"/>
              </a:spcBef>
              <a:spcAft>
                <a:spcPct val="0"/>
              </a:spcAft>
            </a:pPr>
            <a:r>
              <a:rPr lang="es-ES" sz="1400" b="1" i="1" dirty="0" smtClean="0"/>
              <a:t>Físico y matemático alemán. Descubrió una de las leyes fundamentales de los circuitos de corriente eléctrica, conocida como “Ley de Ohm”</a:t>
            </a:r>
          </a:p>
          <a:p>
            <a:pPr eaLnBrk="0" fontAlgn="base" hangingPunct="0">
              <a:spcBef>
                <a:spcPct val="0"/>
              </a:spcBef>
              <a:spcAft>
                <a:spcPct val="0"/>
              </a:spcAft>
            </a:pPr>
            <a:endParaRPr lang="es-ES" sz="1400" b="1" i="1" dirty="0" smtClean="0"/>
          </a:p>
          <a:p>
            <a:r>
              <a:rPr lang="es-ES" sz="1400" b="1" dirty="0" err="1" smtClean="0"/>
              <a:t>Georg</a:t>
            </a:r>
            <a:r>
              <a:rPr lang="es-ES" sz="1400" b="1" dirty="0" smtClean="0"/>
              <a:t> </a:t>
            </a:r>
            <a:r>
              <a:rPr lang="es-ES" sz="1400" b="1" dirty="0" err="1" smtClean="0"/>
              <a:t>Simon</a:t>
            </a:r>
            <a:r>
              <a:rPr lang="es-ES" sz="1400" b="1" dirty="0" smtClean="0"/>
              <a:t> Ohm</a:t>
            </a:r>
            <a:r>
              <a:rPr lang="es-ES" sz="1400" dirty="0" smtClean="0"/>
              <a:t>, físico y matemático alemán, nació el 16 de marzo de 1789 en </a:t>
            </a:r>
            <a:r>
              <a:rPr lang="es-ES" sz="1400" dirty="0" err="1" smtClean="0"/>
              <a:t>Erlangen</a:t>
            </a:r>
            <a:r>
              <a:rPr lang="es-ES" sz="1400" dirty="0" smtClean="0"/>
              <a:t>, </a:t>
            </a:r>
            <a:r>
              <a:rPr lang="es-ES" sz="1400" dirty="0" err="1" smtClean="0"/>
              <a:t>Bavaria</a:t>
            </a:r>
            <a:r>
              <a:rPr lang="es-ES" sz="1400" dirty="0" smtClean="0"/>
              <a:t>. Tanto su padre, de profesión cerrajero, con una amplia cultura para la época obtenida de forma autodidacta, como la madre, se encargaron de transmitir a los hijos conocimientos de matemática, física, química y filosofía.</a:t>
            </a:r>
          </a:p>
          <a:p>
            <a:r>
              <a:rPr lang="es-ES" sz="1400" dirty="0" smtClean="0"/>
              <a:t> </a:t>
            </a:r>
          </a:p>
          <a:p>
            <a:r>
              <a:rPr lang="es-ES" sz="1400" dirty="0" smtClean="0"/>
              <a:t>Hacia 1805 </a:t>
            </a:r>
            <a:r>
              <a:rPr lang="es-ES" sz="1400" dirty="0" err="1" smtClean="0"/>
              <a:t>Georg</a:t>
            </a:r>
            <a:r>
              <a:rPr lang="es-ES" sz="1400" dirty="0" smtClean="0"/>
              <a:t> </a:t>
            </a:r>
            <a:r>
              <a:rPr lang="es-ES" sz="1400" dirty="0" err="1" smtClean="0"/>
              <a:t>Simon</a:t>
            </a:r>
            <a:r>
              <a:rPr lang="es-ES" sz="1400" dirty="0" smtClean="0"/>
              <a:t> ingresó en la Universidad de </a:t>
            </a:r>
            <a:r>
              <a:rPr lang="es-ES" sz="1400" dirty="0" err="1" smtClean="0"/>
              <a:t>Erlangen</a:t>
            </a:r>
            <a:r>
              <a:rPr lang="es-ES" sz="1400" dirty="0" smtClean="0"/>
              <a:t>, la que abandonó después del tercer semestre, al interferir la vida disoluta que llevaba con los estudios. Por ese motivo sus padres lo enviaron a Suiza, donde comenzó a trabajar como profesor en una escuela de </a:t>
            </a:r>
            <a:r>
              <a:rPr lang="es-ES" sz="1400" dirty="0" err="1" smtClean="0"/>
              <a:t>Gottstadt</a:t>
            </a:r>
            <a:r>
              <a:rPr lang="es-ES" sz="1400" dirty="0" smtClean="0"/>
              <a:t> </a:t>
            </a:r>
            <a:r>
              <a:rPr lang="es-ES" sz="1400" dirty="0" err="1" smtClean="0"/>
              <a:t>bei</a:t>
            </a:r>
            <a:r>
              <a:rPr lang="es-ES" sz="1400" dirty="0" smtClean="0"/>
              <a:t> </a:t>
            </a:r>
            <a:r>
              <a:rPr lang="es-ES" sz="1400" dirty="0" err="1" smtClean="0"/>
              <a:t>Nydan</a:t>
            </a:r>
            <a:r>
              <a:rPr lang="es-ES" sz="1400" dirty="0" smtClean="0"/>
              <a:t> y continuó estudiando matemáticas.</a:t>
            </a:r>
          </a:p>
          <a:p>
            <a:r>
              <a:rPr lang="es-ES" sz="1400" dirty="0" smtClean="0"/>
              <a:t> </a:t>
            </a:r>
          </a:p>
          <a:p>
            <a:r>
              <a:rPr lang="es-ES" sz="1400" dirty="0" smtClean="0"/>
              <a:t>En 1811 regresó a la Universidad de </a:t>
            </a:r>
            <a:r>
              <a:rPr lang="es-ES" sz="1400" dirty="0" err="1" smtClean="0"/>
              <a:t>Erlangen</a:t>
            </a:r>
            <a:r>
              <a:rPr lang="es-ES" sz="1400" dirty="0" smtClean="0"/>
              <a:t> y al concluir los estudios el gobierno de </a:t>
            </a:r>
            <a:r>
              <a:rPr lang="es-ES" sz="1400" dirty="0" err="1" smtClean="0"/>
              <a:t>Bavaria</a:t>
            </a:r>
            <a:r>
              <a:rPr lang="es-ES" sz="1400" dirty="0" smtClean="0"/>
              <a:t> le ofreció un puesto de profesor de matemáticas y física en una modesta escuela de Bamberg, pero como sus aspiraciones eran llegar a ser profesor universitario, decidió que a partir de ese momento tendría que demostrar su valía de alguna forma para lograr el reconocimiento del gobierno.</a:t>
            </a:r>
            <a:endParaRPr kumimoji="0" lang="es-ES" sz="1400" b="1" i="0" u="none" strike="noStrike" cap="none" normalizeH="0" baseline="0" dirty="0" smtClean="0">
              <a:ln>
                <a:noFill/>
              </a:ln>
              <a:solidFill>
                <a:schemeClr val="tx1"/>
              </a:solidFill>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457200" y="274638"/>
            <a:ext cx="8229600" cy="511175"/>
          </a:xfrm>
        </p:spPr>
        <p:txBody>
          <a:bodyPr>
            <a:noAutofit/>
          </a:bodyPr>
          <a:lstStyle/>
          <a:p>
            <a:r>
              <a:rPr lang="es-CL" sz="2800" u="sng" dirty="0" smtClean="0"/>
              <a:t>Trabajo eléctrico y Diferencia de potencial</a:t>
            </a:r>
          </a:p>
        </p:txBody>
      </p:sp>
      <p:sp>
        <p:nvSpPr>
          <p:cNvPr id="5" name="4 Marcador de contenido"/>
          <p:cNvSpPr>
            <a:spLocks noGrp="1"/>
          </p:cNvSpPr>
          <p:nvPr>
            <p:ph idx="1"/>
          </p:nvPr>
        </p:nvSpPr>
        <p:spPr>
          <a:xfrm>
            <a:off x="457200" y="928688"/>
            <a:ext cx="8401050" cy="5500687"/>
          </a:xfrm>
        </p:spPr>
        <p:txBody>
          <a:bodyPr rtlCol="0">
            <a:normAutofit fontScale="62500" lnSpcReduction="20000"/>
          </a:bodyPr>
          <a:lstStyle/>
          <a:p>
            <a:pPr fontAlgn="auto">
              <a:spcAft>
                <a:spcPts val="0"/>
              </a:spcAft>
              <a:buFont typeface="Arial" pitchFamily="34" charset="0"/>
              <a:buNone/>
              <a:defRPr/>
            </a:pPr>
            <a:endParaRPr lang="es-CL" dirty="0" smtClean="0"/>
          </a:p>
          <a:p>
            <a:pPr algn="just" fontAlgn="auto">
              <a:spcAft>
                <a:spcPts val="0"/>
              </a:spcAft>
              <a:buFont typeface="Arial" pitchFamily="34" charset="0"/>
              <a:buChar char="•"/>
              <a:defRPr/>
            </a:pPr>
            <a:r>
              <a:rPr lang="es-CL" sz="3500" dirty="0" smtClean="0"/>
              <a:t>Cuando una carga positiva se coloca en un campo eléctrico, éste ejerce una fuerza de repulsión sobre la carga.</a:t>
            </a:r>
          </a:p>
          <a:p>
            <a:pPr algn="just" fontAlgn="auto">
              <a:spcAft>
                <a:spcPts val="0"/>
              </a:spcAft>
              <a:buFont typeface="Arial" pitchFamily="34" charset="0"/>
              <a:buChar char="•"/>
              <a:defRPr/>
            </a:pPr>
            <a:r>
              <a:rPr lang="es-CL" sz="3500" dirty="0" smtClean="0"/>
              <a:t>Para mover la carga debe realizarse un trabajo, venciendo la fuerza de repulsión del campo. Inversamente, el trabajo puede ser realizado por la carga positiva si ésta se mueve en la dirección de la fuerza ejercida por el campo.</a:t>
            </a:r>
          </a:p>
          <a:p>
            <a:pPr algn="just" fontAlgn="auto">
              <a:spcAft>
                <a:spcPts val="0"/>
              </a:spcAft>
              <a:buFont typeface="Arial" pitchFamily="34" charset="0"/>
              <a:buChar char="•"/>
              <a:defRPr/>
            </a:pPr>
            <a:r>
              <a:rPr lang="es-CL" sz="3500" b="1" dirty="0" smtClean="0"/>
              <a:t>La diferencia de potencial eléctrico </a:t>
            </a:r>
            <a:r>
              <a:rPr lang="es-CL" sz="3500" dirty="0" smtClean="0"/>
              <a:t>entre dos puntos de un campo, </a:t>
            </a:r>
            <a:r>
              <a:rPr lang="es-CL" sz="3500" b="1" dirty="0" smtClean="0"/>
              <a:t>representa el trabajo (W) </a:t>
            </a:r>
            <a:r>
              <a:rPr lang="es-CL" sz="3500" dirty="0" smtClean="0"/>
              <a:t>requerido para mover una unidad positiva de carga, desde un punto al otro contra la dirección del campo (o fuerza), o también, el trabajo realizado por la unidad de carga, que se mueve desde un punto al otro en la dirección del campo.</a:t>
            </a:r>
          </a:p>
          <a:p>
            <a:pPr algn="just" fontAlgn="auto">
              <a:spcAft>
                <a:spcPts val="0"/>
              </a:spcAft>
              <a:buFont typeface="Arial" pitchFamily="34" charset="0"/>
              <a:buChar char="•"/>
              <a:defRPr/>
            </a:pPr>
            <a:r>
              <a:rPr lang="es-CL" sz="3500" dirty="0" smtClean="0"/>
              <a:t>Las cargas positivas siempre se mueven convencionalmente desde un punto de potencial mayor (+) a un punto de potencial menor (-), mientras que la inversa es cierta para cargas negativas (electrones) .</a:t>
            </a:r>
          </a:p>
          <a:p>
            <a:pPr algn="just" fontAlgn="auto">
              <a:spcAft>
                <a:spcPts val="0"/>
              </a:spcAft>
              <a:buFont typeface="Arial" pitchFamily="34" charset="0"/>
              <a:buChar char="•"/>
              <a:defRPr/>
            </a:pPr>
            <a:r>
              <a:rPr lang="es-CL" sz="3500" b="1" dirty="0" smtClean="0"/>
              <a:t>La diferencia de potencial </a:t>
            </a:r>
            <a:r>
              <a:rPr lang="es-CL" sz="3500" dirty="0" smtClean="0"/>
              <a:t>entre dos puntos de un campo eléctrico, se dice que es de 1 volt, si debe realizarse 1 joule de trabajo sobre 1 coulomb de carga positiva (+) , para moverla desde un punto de bajo potencial a otro de potencial mayor. </a:t>
            </a:r>
          </a:p>
          <a:p>
            <a:pPr fontAlgn="auto">
              <a:spcAft>
                <a:spcPts val="0"/>
              </a:spcAft>
              <a:buFont typeface="Arial" pitchFamily="34" charset="0"/>
              <a:buChar char="•"/>
              <a:defRPr/>
            </a:pPr>
            <a:endParaRPr lang="es-CL"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928662" y="1214422"/>
            <a:ext cx="721523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600" dirty="0" smtClean="0"/>
              <a:t>Seis años después recibió una oferta para impartir clases de matemáticas y física en un Liceo Jesuita de Colonia. En esa institución, con mejores condiciones materiales que en las anteriores donde había trabajado, pudo contar con un laboratorio de física bien equipado. Ahí comenzó a realizar sus primeros experimentos con electricidad después de conocer las investigaciones llevadas a cabo en 1820 por el físico danés </a:t>
            </a:r>
            <a:r>
              <a:rPr lang="es-ES" sz="1600" dirty="0" err="1" smtClean="0"/>
              <a:t>Øersted</a:t>
            </a:r>
            <a:r>
              <a:rPr lang="es-ES" sz="1600" dirty="0" smtClean="0"/>
              <a:t>.</a:t>
            </a:r>
          </a:p>
          <a:p>
            <a:pPr algn="just"/>
            <a:r>
              <a:rPr lang="es-ES" sz="1600" dirty="0" smtClean="0"/>
              <a:t> </a:t>
            </a:r>
          </a:p>
          <a:p>
            <a:pPr algn="just"/>
            <a:r>
              <a:rPr lang="es-ES" sz="1600" dirty="0" smtClean="0"/>
              <a:t>Como resultado de sus investigaciones, en 1827 </a:t>
            </a:r>
            <a:r>
              <a:rPr lang="es-ES" sz="1600" dirty="0" err="1" smtClean="0"/>
              <a:t>Georg</a:t>
            </a:r>
            <a:r>
              <a:rPr lang="es-ES" sz="1600" dirty="0" smtClean="0"/>
              <a:t> </a:t>
            </a:r>
            <a:r>
              <a:rPr lang="es-ES" sz="1600" dirty="0" err="1" smtClean="0"/>
              <a:t>Simon</a:t>
            </a:r>
            <a:r>
              <a:rPr lang="es-ES" sz="1600" dirty="0" smtClean="0"/>
              <a:t> Ohm descubrió una de las leyes fundamentales de la corriente eléctrica, que hoy conocemos como “Ley de Ohm”. Esa importante ley postula que  “la corriente que circula por un circuito eléctrico cerrado, es directamente proporcional a la tensión que tiene aplicada, e inversamente proporcional a la resistencia que ofrece a su paso la carga que tiene conectada”. La representación matemática de dicha ley es la siguiente:</a:t>
            </a:r>
          </a:p>
          <a:p>
            <a:pPr algn="just"/>
            <a:r>
              <a:rPr lang="es-ES" sz="1600" dirty="0" smtClean="0"/>
              <a:t>.</a:t>
            </a:r>
            <a:endParaRPr kumimoji="0" lang="es-ES" sz="1600" b="1" i="0"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1000100" y="411481"/>
            <a:ext cx="6858048"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b="1" dirty="0" smtClean="0"/>
              <a:t>REPRESENTACIÓN DE LA FORMULA GENERAL DE LALEY DE OHM PARA UN CIRCUITO ELÉCTRICO CERRADO</a:t>
            </a:r>
            <a:endParaRPr lang="es-ES" sz="1400" dirty="0" smtClean="0"/>
          </a:p>
          <a:p>
            <a:pPr algn="just" eaLnBrk="0" fontAlgn="base" hangingPunct="0">
              <a:spcBef>
                <a:spcPct val="0"/>
              </a:spcBef>
              <a:spcAft>
                <a:spcPct val="0"/>
              </a:spcAft>
            </a:pPr>
            <a:endParaRPr lang="es-ES" sz="1400" b="1" i="1" dirty="0" smtClean="0"/>
          </a:p>
          <a:p>
            <a:pPr algn="just"/>
            <a:r>
              <a:rPr lang="es-ES" sz="1400" i="1" dirty="0" smtClean="0"/>
              <a:t>La fórmula de la izquierda constituye la forma matemática tradicional de representar la Ley de Ohm, donde ( I ) es la intensidad de la corriente que fluye por un circuito eléctrico cerrado, en ampere; (E) la tensión o voltaje que tiene aplicado, en volt y (R) el&lt;valor en ohm de la resistencia que posee la carga que tiene conectada. La representación de la derecha es una variante más práctica para hallar uno de los valores conociendo los otros dos. En ese caso (V) representa el voltaje aplicado al circuito en volt; (A) la intensidad de la corriente que fluye por el circuito en ampere y (R) la resistencia en ohm de la carga que tiene conectada. Para calcular uno de los valores sólo tenemos que tapar una de las letras con el dedo y realizar la operación que queda indicada a simple vista. Por ejemplo, si buscamos el valor del voltaje "V", lo tapamos y nos queda: dividir "A" entre "R". Si queremos hallar el valor de la resistencia "R", al taparla nos queda multiplicar "V" por "A". Si, por el contrario, queremos hallar el valor de la intensidad "A", al taparla queda indicado dividir el valor de "V" entre el valor de "R".</a:t>
            </a:r>
          </a:p>
          <a:p>
            <a:pPr algn="just"/>
            <a:r>
              <a:rPr lang="es-ES" sz="1400" dirty="0" smtClean="0"/>
              <a:t>Esta ley evidencia la estrecha relación que existe entre el flujo o intensidad de la corriente (I) en ampere (A) que circula por un circuito eléctrico cerrado; la tensión (E), en volt (V), que tiene aplicada y el valor de la resistencia (R), en ohm ( ), de la carga conectada a ese circuito.</a:t>
            </a:r>
            <a:br>
              <a:rPr lang="es-ES" sz="1400" dirty="0" smtClean="0"/>
            </a:br>
            <a:r>
              <a:rPr lang="es-ES" sz="1400" dirty="0" smtClean="0"/>
              <a:t/>
            </a:r>
            <a:br>
              <a:rPr lang="es-ES" sz="1400" dirty="0" smtClean="0"/>
            </a:br>
            <a:r>
              <a:rPr lang="es-ES" sz="1400" dirty="0" smtClean="0"/>
              <a:t>Pero su trascendental descubrimiento no fue reconocido por parte de los físicos de la época, ni le sirvió tampoco para ver realizado su sueño de obtener el ansiado nombramiento de profesor universitario</a:t>
            </a:r>
            <a:endParaRPr lang="es-ES" sz="1400"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1000100" y="411481"/>
            <a:ext cx="6858048"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Su amargura por el poco reconocimiento recibido quedó reflejada en un escrito donde exponía el resultado de sus investigaciones, titulado “Teoría matemática del circuito galvánico”. En el prólogo aparece la siguiente cita: “</a:t>
            </a:r>
            <a:r>
              <a:rPr lang="es-ES" sz="1400" i="1" dirty="0" smtClean="0"/>
              <a:t>las circunstancias en que he vivido hasta ahora no han sido, ciertamente, las más&lt; favorables para que me animasen a proseguir mis estudios; la indiferencia del público abate mi ánimo y&lt; amenaza extinguir mi amor a la ciencia”.</a:t>
            </a:r>
            <a:br>
              <a:rPr lang="es-ES" sz="1400" i="1" dirty="0" smtClean="0"/>
            </a:br>
            <a:r>
              <a:rPr lang="es-ES" sz="1400" dirty="0" smtClean="0"/>
              <a:t/>
            </a:r>
            <a:br>
              <a:rPr lang="es-ES" sz="1400" dirty="0" smtClean="0"/>
            </a:br>
            <a:r>
              <a:rPr lang="es-ES" sz="1400" dirty="0" smtClean="0"/>
              <a:t>En marzo de 1828 decidió establecerse en Berlín y en 1833 aceptó un puesto como profesor en </a:t>
            </a:r>
            <a:r>
              <a:rPr lang="es-ES" sz="1400" dirty="0" err="1" smtClean="0"/>
              <a:t>Nüremberg</a:t>
            </a:r>
            <a:r>
              <a:rPr lang="es-ES" sz="1400" dirty="0" smtClean="0"/>
              <a:t>. En 1842 la Real Sociedad lo admitió como miembro, al reconocer el mérito que tenían sus trabajos investigativos y en 1845 la Academia Bávara lo nombro también miembro, con plenos derechos.</a:t>
            </a:r>
            <a:br>
              <a:rPr lang="es-ES" sz="1400" dirty="0" smtClean="0"/>
            </a:br>
            <a:r>
              <a:rPr lang="es-ES" sz="1400" dirty="0" smtClean="0"/>
              <a:t>Hacia 1849 Ohm comenzó a desempeñar el puesto de conservador del gabinete de física de la Academia Bávara y a impartir también conferencias en la Universidad de </a:t>
            </a:r>
            <a:r>
              <a:rPr lang="es-ES" sz="1400" dirty="0" err="1" smtClean="0"/>
              <a:t>Munich</a:t>
            </a:r>
            <a:r>
              <a:rPr lang="es-ES" sz="1400" dirty="0" smtClean="0"/>
              <a:t>. En 1852 George </a:t>
            </a:r>
            <a:r>
              <a:rPr lang="es-ES" sz="1400" dirty="0" err="1" smtClean="0"/>
              <a:t>Simon</a:t>
            </a:r>
            <a:r>
              <a:rPr lang="es-ES" sz="1400" dirty="0" smtClean="0"/>
              <a:t> Ohm logró por fin ver realizado el sueño de toda su vida al ser nombrado catedrático de física en la propia Universidad de </a:t>
            </a:r>
            <a:r>
              <a:rPr lang="es-ES" sz="1400" dirty="0" err="1" smtClean="0"/>
              <a:t>Munich</a:t>
            </a:r>
            <a:r>
              <a:rPr lang="es-ES" sz="1400" dirty="0" smtClean="0"/>
              <a:t>.</a:t>
            </a:r>
            <a:br>
              <a:rPr lang="es-ES" sz="1400" dirty="0" smtClean="0"/>
            </a:br>
            <a:r>
              <a:rPr lang="es-ES" sz="1400" dirty="0" smtClean="0"/>
              <a:t/>
            </a:r>
            <a:br>
              <a:rPr lang="es-ES" sz="1400" dirty="0" smtClean="0"/>
            </a:br>
            <a:r>
              <a:rPr lang="es-ES" sz="1400" dirty="0" smtClean="0"/>
              <a:t>Dos años después, el 6 de julio de 1854, fallecía este insigne matemático y físico en la ciudad de </a:t>
            </a:r>
            <a:r>
              <a:rPr lang="es-ES" sz="1400" dirty="0" err="1" smtClean="0"/>
              <a:t>Munich</a:t>
            </a:r>
            <a:r>
              <a:rPr lang="es-ES" sz="1400" dirty="0" smtClean="0"/>
              <a:t> de su Baviera natal (actual Alemania). En honor a su memoria, veintisiete años después de su muerte, en la Exposición Internacional de Electricidad efectuada en París, en 1881, se adoptó el </a:t>
            </a:r>
            <a:r>
              <a:rPr lang="es-ES" sz="1400" b="1" dirty="0" smtClean="0"/>
              <a:t>“ohm”</a:t>
            </a:r>
            <a:r>
              <a:rPr lang="es-ES" sz="1400" dirty="0" smtClean="0"/>
              <a:t> y su símbolo ( ) (letra griega "omega") como unidad de medida de la resistencia eléctrica.</a:t>
            </a:r>
            <a:endParaRPr lang="es-ES" sz="14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1000100" y="411481"/>
            <a:ext cx="6858048"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b="1" dirty="0" smtClean="0"/>
              <a:t>¿QUÉ ES LA LEY DE OHM?</a:t>
            </a:r>
          </a:p>
          <a:p>
            <a:r>
              <a:rPr lang="es-ES" sz="1400" b="1" dirty="0" smtClean="0"/>
              <a:t> </a:t>
            </a:r>
          </a:p>
          <a:p>
            <a:r>
              <a:rPr lang="es-ES" sz="1400" b="1" dirty="0" smtClean="0"/>
              <a:t>LA LEY DE OHM</a:t>
            </a:r>
          </a:p>
          <a:p>
            <a:r>
              <a:rPr lang="es-ES" sz="1400" dirty="0" smtClean="0"/>
              <a:t> </a:t>
            </a:r>
          </a:p>
          <a:p>
            <a:r>
              <a:rPr lang="es-ES" sz="1400" dirty="0" smtClean="0"/>
              <a:t>La Ley de Ohm, postulada por el físico y matemático alemán </a:t>
            </a:r>
            <a:r>
              <a:rPr lang="es-ES" sz="1400" u="sng" dirty="0" err="1" smtClean="0">
                <a:hlinkClick r:id="rId2"/>
              </a:rPr>
              <a:t>Georg</a:t>
            </a:r>
            <a:r>
              <a:rPr lang="es-ES" sz="1400" u="sng" dirty="0" smtClean="0">
                <a:hlinkClick r:id="rId2"/>
              </a:rPr>
              <a:t> </a:t>
            </a:r>
            <a:r>
              <a:rPr lang="es-ES" sz="1400" u="sng" dirty="0" err="1" smtClean="0">
                <a:hlinkClick r:id="rId2"/>
              </a:rPr>
              <a:t>Simon</a:t>
            </a:r>
            <a:r>
              <a:rPr lang="es-ES" sz="1400" u="sng" dirty="0" smtClean="0">
                <a:hlinkClick r:id="rId2"/>
              </a:rPr>
              <a:t> Ohm</a:t>
            </a:r>
            <a:r>
              <a:rPr lang="es-ES" sz="1400" dirty="0" smtClean="0"/>
              <a:t>, es una de las leyes fundamentales de la electrodinámica, estrechamente vinculada a los valores de las unidades básicas presentes en cualquier circuito eléctrico como son:</a:t>
            </a:r>
            <a:endParaRPr lang="es-ES" sz="1400" b="1" dirty="0" smtClean="0"/>
          </a:p>
          <a:p>
            <a:r>
              <a:rPr lang="es-ES" sz="1400" dirty="0" smtClean="0"/>
              <a:t> </a:t>
            </a:r>
            <a:endParaRPr lang="es-ES" sz="1400" b="1" dirty="0" smtClean="0"/>
          </a:p>
          <a:p>
            <a:pPr lvl="0"/>
            <a:r>
              <a:rPr lang="es-ES" sz="1400" dirty="0" smtClean="0"/>
              <a:t>Tensión o voltaje (E), en volt (V).</a:t>
            </a:r>
          </a:p>
          <a:p>
            <a:pPr lvl="0"/>
            <a:r>
              <a:rPr lang="es-ES" sz="1400" dirty="0" smtClean="0"/>
              <a:t>Intensidad de la corriente (I), en ampere (A) o sus submúltiplos.</a:t>
            </a:r>
          </a:p>
          <a:p>
            <a:pPr lvl="0"/>
            <a:r>
              <a:rPr lang="es-ES" sz="1400" dirty="0" smtClean="0"/>
              <a:t>Resistencia (R) de la carga o consumidor conectado al circuito en ohm ( ), o sus múltiplos.</a:t>
            </a:r>
            <a:endParaRPr lang="es-ES" sz="1400" dirty="0"/>
          </a:p>
        </p:txBody>
      </p:sp>
      <p:pic>
        <p:nvPicPr>
          <p:cNvPr id="5124" name="Picture 4"/>
          <p:cNvPicPr>
            <a:picLocks noChangeAspect="1" noChangeArrowheads="1"/>
          </p:cNvPicPr>
          <p:nvPr/>
        </p:nvPicPr>
        <p:blipFill>
          <a:blip r:embed="rId3"/>
          <a:srcRect/>
          <a:stretch>
            <a:fillRect/>
          </a:stretch>
        </p:blipFill>
        <p:spPr bwMode="auto">
          <a:xfrm>
            <a:off x="2786050" y="3143248"/>
            <a:ext cx="2857500" cy="2768600"/>
          </a:xfrm>
          <a:prstGeom prst="rect">
            <a:avLst/>
          </a:prstGeom>
          <a:noFill/>
          <a:ln w="9525">
            <a:noFill/>
            <a:miter lim="800000"/>
            <a:headEnd/>
            <a:tailEnd/>
          </a:ln>
        </p:spPr>
      </p:pic>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1000100" y="411481"/>
            <a:ext cx="685804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i="1" dirty="0" smtClean="0">
                <a:solidFill>
                  <a:srgbClr val="FF0000"/>
                </a:solidFill>
              </a:rPr>
              <a:t>Circuito eléctrico compuesto por una pila de 1,5 volt, una resistencia o carga eléctrica y el flujo de una intensidad de corriente.</a:t>
            </a:r>
            <a:endParaRPr lang="es-ES" sz="1400" dirty="0" smtClean="0">
              <a:solidFill>
                <a:srgbClr val="FF0000"/>
              </a:solidFill>
            </a:endParaRPr>
          </a:p>
          <a:p>
            <a:r>
              <a:rPr lang="es-ES" sz="1400" dirty="0" smtClean="0">
                <a:solidFill>
                  <a:srgbClr val="FF0000"/>
                </a:solidFill>
              </a:rPr>
              <a:t> </a:t>
            </a:r>
          </a:p>
          <a:p>
            <a:r>
              <a:rPr lang="es-ES" sz="1400" dirty="0" smtClean="0"/>
              <a:t> </a:t>
            </a:r>
          </a:p>
          <a:p>
            <a:r>
              <a:rPr lang="es-ES" sz="1400" dirty="0" smtClean="0"/>
              <a:t> </a:t>
            </a:r>
          </a:p>
          <a:p>
            <a:pPr algn="just"/>
            <a:r>
              <a:rPr lang="es-ES" sz="1400" dirty="0" smtClean="0"/>
              <a:t>Debido a la existencia de materiales que dificultan más el paso de la corriente eléctrica que otros, cuando el valor de la resistencia varía, el valor de la intensidad de corriente en ampere también varía de forma inversamente proporcional. Es decir, si la resistencia aumenta, la corriente disminuye y, viceversa, si la resistencia disminuye la corriente aumenta, siempre y cuando, en ambos casos, el valor de la tensión o voltaje se mantenga constante.</a:t>
            </a:r>
            <a:br>
              <a:rPr lang="es-ES" sz="1400" dirty="0" smtClean="0"/>
            </a:br>
            <a:r>
              <a:rPr lang="es-ES" sz="1400" dirty="0" smtClean="0"/>
              <a:t/>
            </a:r>
            <a:br>
              <a:rPr lang="es-ES" sz="1400" dirty="0" smtClean="0"/>
            </a:br>
            <a:r>
              <a:rPr lang="es-ES" sz="1400" dirty="0" smtClean="0"/>
              <a:t>Por otro lado, de acuerdo con la propia Ley, el valor de la tensión es directamente proporcional a la intensidad de la corriente; por tanto, si el voltaje aumenta o disminuye el amperaje de la corriente que circula por el circuito aumentará o disminuirá en la misma proporción, siempre y cuando el valor de la resistencia conectada al circuito se mantenga constante.</a:t>
            </a:r>
          </a:p>
          <a:p>
            <a:pPr lvl="0"/>
            <a:r>
              <a:rPr lang="es-ES" sz="1400" dirty="0" smtClean="0"/>
              <a:t>.</a:t>
            </a:r>
            <a:endParaRPr lang="es-ES" sz="1400"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1000100" y="411481"/>
            <a:ext cx="685804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b="1" dirty="0" smtClean="0"/>
              <a:t>POSTULADO GENERAL DE LA LEY DE OHM</a:t>
            </a:r>
          </a:p>
          <a:p>
            <a:r>
              <a:rPr lang="es-ES" sz="1400" dirty="0" smtClean="0"/>
              <a:t> </a:t>
            </a:r>
          </a:p>
          <a:p>
            <a:r>
              <a:rPr lang="es-ES" sz="1400" dirty="0" smtClean="0"/>
              <a:t>  </a:t>
            </a:r>
          </a:p>
          <a:p>
            <a:r>
              <a:rPr lang="es-ES" sz="1400" i="1" dirty="0" smtClean="0"/>
              <a:t>El flujo de corriente en ampere que circula por un circuito eléctrico cerrado, es directamente proporcional a la tensión o voltaje aplicado, e inversamente proporcional a la resistencia en ohm de la carga que tiene conectada.</a:t>
            </a:r>
            <a:endParaRPr lang="es-ES" sz="1400" dirty="0" smtClean="0"/>
          </a:p>
          <a:p>
            <a:r>
              <a:rPr lang="es-ES" sz="1400" b="1" dirty="0" smtClean="0"/>
              <a:t> </a:t>
            </a:r>
            <a:r>
              <a:rPr lang="es-ES" sz="1400" dirty="0" smtClean="0"/>
              <a:t> </a:t>
            </a:r>
          </a:p>
          <a:p>
            <a:r>
              <a:rPr lang="es-ES" sz="1400" dirty="0" smtClean="0"/>
              <a:t>Desde el punto de vista matemático, este postulado se puede representar por medio de la siguiente fórmula:</a:t>
            </a:r>
          </a:p>
          <a:p>
            <a:pPr lvl="0"/>
            <a:endParaRPr lang="es-ES" sz="1400" dirty="0"/>
          </a:p>
        </p:txBody>
      </p:sp>
      <p:pic>
        <p:nvPicPr>
          <p:cNvPr id="181250" name="Picture 2"/>
          <p:cNvPicPr>
            <a:picLocks noChangeAspect="1" noChangeArrowheads="1"/>
          </p:cNvPicPr>
          <p:nvPr/>
        </p:nvPicPr>
        <p:blipFill>
          <a:blip r:embed="rId2"/>
          <a:srcRect/>
          <a:stretch>
            <a:fillRect/>
          </a:stretch>
        </p:blipFill>
        <p:spPr bwMode="auto">
          <a:xfrm>
            <a:off x="3786182" y="2857496"/>
            <a:ext cx="762000" cy="762000"/>
          </a:xfrm>
          <a:prstGeom prst="rect">
            <a:avLst/>
          </a:prstGeom>
          <a:noFill/>
          <a:ln w="9525">
            <a:noFill/>
            <a:miter lim="800000"/>
            <a:headEnd/>
            <a:tailEnd/>
          </a:ln>
        </p:spPr>
      </p:pic>
      <p:sp>
        <p:nvSpPr>
          <p:cNvPr id="4" name="Rectangle 9"/>
          <p:cNvSpPr>
            <a:spLocks noChangeArrowheads="1"/>
          </p:cNvSpPr>
          <p:nvPr/>
        </p:nvSpPr>
        <p:spPr bwMode="auto">
          <a:xfrm>
            <a:off x="1071538" y="4000504"/>
            <a:ext cx="6858048"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dirty="0" smtClean="0"/>
              <a:t>No obstante, aquellas personas que estén menos relacionadas con el despeje de fórmulas matemáticas, pueden realizar los cálculos de tensión, corriente y resistencia de una forma más fácil utilizando el siguiente recurso práctico</a:t>
            </a:r>
            <a:endParaRPr lang="es-ES" sz="1400" dirty="0"/>
          </a:p>
        </p:txBody>
      </p:sp>
      <p:pic>
        <p:nvPicPr>
          <p:cNvPr id="181251" name="Picture 3"/>
          <p:cNvPicPr>
            <a:picLocks noChangeAspect="1" noChangeArrowheads="1"/>
          </p:cNvPicPr>
          <p:nvPr/>
        </p:nvPicPr>
        <p:blipFill>
          <a:blip r:embed="rId3"/>
          <a:srcRect/>
          <a:stretch>
            <a:fillRect/>
          </a:stretch>
        </p:blipFill>
        <p:spPr bwMode="auto">
          <a:xfrm>
            <a:off x="3786182" y="5286388"/>
            <a:ext cx="952500" cy="673100"/>
          </a:xfrm>
          <a:prstGeom prst="rect">
            <a:avLst/>
          </a:prstGeom>
          <a:noFill/>
          <a:ln w="9525">
            <a:noFill/>
            <a:miter lim="800000"/>
            <a:headEnd/>
            <a:tailEnd/>
          </a:ln>
        </p:spPr>
      </p:pic>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1000100" y="411481"/>
            <a:ext cx="685804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dirty="0" smtClean="0"/>
              <a:t>Con esta representación de la Ley de Ohm, solamente tendremos que tapar con un dedo la letra que representa el valor de la incógnita que queremos hallar y de inmediato quedará indicada con las otras dos letras la operación matemática que será necesario realizar</a:t>
            </a:r>
          </a:p>
          <a:p>
            <a:endParaRPr lang="es-ES" sz="1400" dirty="0" smtClean="0"/>
          </a:p>
          <a:p>
            <a:endParaRPr lang="es-ES" sz="1400" dirty="0" smtClean="0"/>
          </a:p>
          <a:p>
            <a:r>
              <a:rPr lang="es-ES" sz="1400" dirty="0" smtClean="0"/>
              <a:t>                                    HALLAR EL VALOR EN OHM DE UNA RESISTENCIA</a:t>
            </a:r>
            <a:endParaRPr lang="es-ES" sz="1400" dirty="0"/>
          </a:p>
        </p:txBody>
      </p:sp>
      <p:pic>
        <p:nvPicPr>
          <p:cNvPr id="182274" name="Picture 2"/>
          <p:cNvPicPr>
            <a:picLocks noChangeAspect="1" noChangeArrowheads="1"/>
          </p:cNvPicPr>
          <p:nvPr/>
        </p:nvPicPr>
        <p:blipFill>
          <a:blip r:embed="rId2"/>
          <a:srcRect/>
          <a:stretch>
            <a:fillRect/>
          </a:stretch>
        </p:blipFill>
        <p:spPr bwMode="auto">
          <a:xfrm>
            <a:off x="3357554" y="2143116"/>
            <a:ext cx="1905000" cy="1600200"/>
          </a:xfrm>
          <a:prstGeom prst="rect">
            <a:avLst/>
          </a:prstGeom>
          <a:noFill/>
          <a:ln w="9525">
            <a:noFill/>
            <a:miter lim="800000"/>
            <a:headEnd/>
            <a:tailEnd/>
          </a:ln>
        </p:spPr>
      </p:pic>
      <p:sp>
        <p:nvSpPr>
          <p:cNvPr id="5" name="Rectangle 9"/>
          <p:cNvSpPr>
            <a:spLocks noChangeArrowheads="1"/>
          </p:cNvSpPr>
          <p:nvPr/>
        </p:nvSpPr>
        <p:spPr bwMode="auto">
          <a:xfrm>
            <a:off x="1071538" y="4286256"/>
            <a:ext cx="685804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dirty="0" smtClean="0"/>
              <a:t>Por ejemplo, si queremos calcular la resistencia </a:t>
            </a:r>
            <a:r>
              <a:rPr lang="es-ES" sz="1400" b="1" dirty="0" smtClean="0"/>
              <a:t>"R"</a:t>
            </a:r>
            <a:r>
              <a:rPr lang="es-ES" sz="1400" dirty="0" smtClean="0"/>
              <a:t> en ohm de una carga conectada a un circuito que tiene aplicada una tensión o voltaje </a:t>
            </a:r>
            <a:r>
              <a:rPr lang="es-ES" sz="1400" b="1" dirty="0" smtClean="0"/>
              <a:t>"V"</a:t>
            </a:r>
            <a:r>
              <a:rPr lang="es-ES" sz="1400" dirty="0" smtClean="0"/>
              <a:t> de 1,5 volt y por el cual circula un flujo de corriente de 500 </a:t>
            </a:r>
            <a:r>
              <a:rPr lang="es-ES" sz="1400" dirty="0" err="1" smtClean="0"/>
              <a:t>miliampere</a:t>
            </a:r>
            <a:r>
              <a:rPr lang="es-ES" sz="1400" dirty="0" smtClean="0"/>
              <a:t> </a:t>
            </a:r>
            <a:r>
              <a:rPr lang="es-ES" sz="1400" b="1" dirty="0" smtClean="0"/>
              <a:t>(</a:t>
            </a:r>
            <a:r>
              <a:rPr lang="es-ES" sz="1400" b="1" dirty="0" err="1" smtClean="0"/>
              <a:t>mA</a:t>
            </a:r>
            <a:r>
              <a:rPr lang="es-ES" sz="1400" b="1" dirty="0" smtClean="0"/>
              <a:t>)</a:t>
            </a:r>
            <a:r>
              <a:rPr lang="es-ES" sz="1400" dirty="0" smtClean="0"/>
              <a:t> de intensidad, lo podemos hacer de la siguiente forma: </a:t>
            </a:r>
            <a:endParaRPr lang="es-ES" sz="1400" dirty="0"/>
          </a:p>
        </p:txBody>
      </p:sp>
      <p:pic>
        <p:nvPicPr>
          <p:cNvPr id="182276" name="Picture 4"/>
          <p:cNvPicPr>
            <a:picLocks noChangeAspect="1" noChangeArrowheads="1"/>
          </p:cNvPicPr>
          <p:nvPr/>
        </p:nvPicPr>
        <p:blipFill>
          <a:blip r:embed="rId3"/>
          <a:srcRect/>
          <a:stretch>
            <a:fillRect/>
          </a:stretch>
        </p:blipFill>
        <p:spPr bwMode="auto">
          <a:xfrm>
            <a:off x="3857620" y="5429264"/>
            <a:ext cx="1435100" cy="952500"/>
          </a:xfrm>
          <a:prstGeom prst="rect">
            <a:avLst/>
          </a:prstGeom>
          <a:noFill/>
          <a:ln w="9525">
            <a:noFill/>
            <a:miter lim="800000"/>
            <a:headEnd/>
            <a:tailEnd/>
          </a:ln>
        </p:spPr>
      </p:pic>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1000100" y="411481"/>
            <a:ext cx="685804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dirty="0" smtClean="0"/>
              <a:t>Tapamos </a:t>
            </a:r>
            <a:r>
              <a:rPr lang="es-ES" sz="1400" b="1" dirty="0" smtClean="0"/>
              <a:t>“R”</a:t>
            </a:r>
            <a:r>
              <a:rPr lang="es-ES" sz="1400" dirty="0" smtClean="0"/>
              <a:t>, que representa el valor de la incógnita que queremos despejar, en este caso la resistencia </a:t>
            </a:r>
            <a:r>
              <a:rPr lang="es-ES" sz="1400" b="1" dirty="0" smtClean="0"/>
              <a:t>"R"</a:t>
            </a:r>
            <a:r>
              <a:rPr lang="es-ES" sz="1400" dirty="0" smtClean="0"/>
              <a:t> en ohm, y nos queda:</a:t>
            </a:r>
            <a:endParaRPr lang="es-ES" sz="1400" dirty="0"/>
          </a:p>
        </p:txBody>
      </p:sp>
      <p:pic>
        <p:nvPicPr>
          <p:cNvPr id="123906" name="Picture 2"/>
          <p:cNvPicPr>
            <a:picLocks noChangeAspect="1" noChangeArrowheads="1"/>
          </p:cNvPicPr>
          <p:nvPr/>
        </p:nvPicPr>
        <p:blipFill>
          <a:blip r:embed="rId2"/>
          <a:srcRect/>
          <a:stretch>
            <a:fillRect/>
          </a:stretch>
        </p:blipFill>
        <p:spPr bwMode="auto">
          <a:xfrm>
            <a:off x="3929058" y="1571612"/>
            <a:ext cx="482600" cy="749300"/>
          </a:xfrm>
          <a:prstGeom prst="rect">
            <a:avLst/>
          </a:prstGeom>
          <a:noFill/>
          <a:ln w="9525">
            <a:noFill/>
            <a:miter lim="800000"/>
            <a:headEnd/>
            <a:tailEnd/>
          </a:ln>
        </p:spPr>
      </p:pic>
      <p:sp>
        <p:nvSpPr>
          <p:cNvPr id="4" name="Rectangle 9"/>
          <p:cNvSpPr>
            <a:spLocks noChangeArrowheads="1"/>
          </p:cNvSpPr>
          <p:nvPr/>
        </p:nvSpPr>
        <p:spPr bwMode="auto">
          <a:xfrm>
            <a:off x="1071538" y="2786058"/>
            <a:ext cx="721523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Es decir, el valor de la tensión o voltaje </a:t>
            </a:r>
            <a:r>
              <a:rPr lang="es-ES" sz="1400" b="1" dirty="0" smtClean="0"/>
              <a:t>"V"</a:t>
            </a:r>
            <a:r>
              <a:rPr lang="es-ES" sz="1400" dirty="0" smtClean="0"/>
              <a:t>, dividido por el valor de la corriente </a:t>
            </a:r>
            <a:r>
              <a:rPr lang="es-ES" sz="1400" b="1" dirty="0" smtClean="0"/>
              <a:t>"A"</a:t>
            </a:r>
            <a:r>
              <a:rPr lang="es-ES" sz="1400" dirty="0" smtClean="0"/>
              <a:t> en ampere. El resultado será el valor de la resistencia </a:t>
            </a:r>
            <a:r>
              <a:rPr lang="es-ES" sz="1400" b="1" dirty="0" smtClean="0"/>
              <a:t>"R" </a:t>
            </a:r>
            <a:r>
              <a:rPr lang="es-ES" sz="1400" dirty="0" smtClean="0"/>
              <a:t>que deseamos hallar.</a:t>
            </a:r>
            <a:br>
              <a:rPr lang="es-ES" sz="1400" dirty="0" smtClean="0"/>
            </a:br>
            <a:r>
              <a:rPr lang="es-ES" sz="1400" dirty="0" smtClean="0"/>
              <a:t/>
            </a:r>
            <a:br>
              <a:rPr lang="es-ES" sz="1400" dirty="0" smtClean="0"/>
            </a:br>
            <a:r>
              <a:rPr lang="es-ES" sz="1400" dirty="0" smtClean="0"/>
              <a:t>En el caso de este ejemplo específico tenemos que el valor de la tensión que proporciona la fuente de fuerza electromotriz (FEM), o sea, la batería, es de 1,5 volt, mientras que la intensidad de la corriente que fluye por el circuito eléctrico cerrado es de 500 </a:t>
            </a:r>
            <a:r>
              <a:rPr lang="es-ES" sz="1400" dirty="0" err="1" smtClean="0"/>
              <a:t>miliamperes</a:t>
            </a:r>
            <a:r>
              <a:rPr lang="es-ES" sz="1400" dirty="0" smtClean="0"/>
              <a:t> (</a:t>
            </a:r>
            <a:r>
              <a:rPr lang="es-ES" sz="1400" dirty="0" err="1" smtClean="0"/>
              <a:t>mA</a:t>
            </a:r>
            <a:r>
              <a:rPr lang="es-ES" sz="1400" dirty="0" smtClean="0"/>
              <a:t>).</a:t>
            </a:r>
            <a:br>
              <a:rPr lang="es-ES" sz="1400" dirty="0" smtClean="0"/>
            </a:br>
            <a:r>
              <a:rPr lang="es-ES" sz="1400" dirty="0" smtClean="0"/>
              <a:t/>
            </a:r>
            <a:br>
              <a:rPr lang="es-ES" sz="1400" dirty="0" smtClean="0"/>
            </a:br>
            <a:r>
              <a:rPr lang="es-ES" sz="1400" dirty="0" smtClean="0"/>
              <a:t>Pero antes de poder realizar correctamente esa simple operación matemática de división, será necesario convertir primero los 500 </a:t>
            </a:r>
            <a:r>
              <a:rPr lang="es-ES" sz="1400" b="1" dirty="0" err="1" smtClean="0"/>
              <a:t>miliamperes</a:t>
            </a:r>
            <a:r>
              <a:rPr lang="es-ES" sz="1400" dirty="0" smtClean="0"/>
              <a:t> en </a:t>
            </a:r>
            <a:r>
              <a:rPr lang="es-ES" sz="1400" b="1" dirty="0" smtClean="0"/>
              <a:t>ampere</a:t>
            </a:r>
            <a:r>
              <a:rPr lang="es-ES" sz="1400" dirty="0" smtClean="0"/>
              <a:t>, pues de lo contrario el resultado sería erróneo. Para hacer la conversión dividimos 500 </a:t>
            </a:r>
            <a:r>
              <a:rPr lang="es-ES" sz="1400" dirty="0" err="1" smtClean="0"/>
              <a:t>mA</a:t>
            </a:r>
            <a:r>
              <a:rPr lang="es-ES" sz="1400" dirty="0" smtClean="0"/>
              <a:t> entre 1000:</a:t>
            </a:r>
            <a:endParaRPr lang="es-ES" sz="1400" dirty="0"/>
          </a:p>
        </p:txBody>
      </p:sp>
      <p:pic>
        <p:nvPicPr>
          <p:cNvPr id="123907" name="Picture 3"/>
          <p:cNvPicPr>
            <a:picLocks noChangeAspect="1" noChangeArrowheads="1"/>
          </p:cNvPicPr>
          <p:nvPr/>
        </p:nvPicPr>
        <p:blipFill>
          <a:blip r:embed="rId3"/>
          <a:srcRect/>
          <a:stretch>
            <a:fillRect/>
          </a:stretch>
        </p:blipFill>
        <p:spPr bwMode="auto">
          <a:xfrm>
            <a:off x="3643306" y="5429264"/>
            <a:ext cx="1663700" cy="698500"/>
          </a:xfrm>
          <a:prstGeom prst="rect">
            <a:avLst/>
          </a:prstGeom>
          <a:noFill/>
          <a:ln w="9525">
            <a:noFill/>
            <a:miter lim="800000"/>
            <a:headEnd/>
            <a:tailEnd/>
          </a:ln>
        </p:spPr>
      </p:pic>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928662" y="857232"/>
            <a:ext cx="7215238"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Hecha esta conversión tenemos como resultado que </a:t>
            </a:r>
            <a:r>
              <a:rPr lang="es-ES" sz="1400" b="1" dirty="0" smtClean="0"/>
              <a:t>500 </a:t>
            </a:r>
            <a:r>
              <a:rPr lang="es-ES" sz="1400" b="1" dirty="0" err="1" smtClean="0"/>
              <a:t>miliampere</a:t>
            </a:r>
            <a:r>
              <a:rPr lang="es-ES" sz="1400" dirty="0" smtClean="0"/>
              <a:t> equivalen a </a:t>
            </a:r>
            <a:r>
              <a:rPr lang="es-ES" sz="1400" b="1" dirty="0" smtClean="0"/>
              <a:t>0,5 ampere</a:t>
            </a:r>
            <a:r>
              <a:rPr lang="es-ES" sz="1400" dirty="0" smtClean="0"/>
              <a:t>, por lo que ya podemos proceder a sustituir los valores para hallar cuántos ohm tiene la resistencia del circuito eléctrico con el que estamos trabajando.</a:t>
            </a:r>
            <a:endParaRPr lang="es-ES" sz="1400" dirty="0"/>
          </a:p>
        </p:txBody>
      </p:sp>
      <p:pic>
        <p:nvPicPr>
          <p:cNvPr id="124930" name="Picture 2"/>
          <p:cNvPicPr>
            <a:picLocks noChangeAspect="1" noChangeArrowheads="1"/>
          </p:cNvPicPr>
          <p:nvPr/>
        </p:nvPicPr>
        <p:blipFill>
          <a:blip r:embed="rId2"/>
          <a:srcRect/>
          <a:stretch>
            <a:fillRect/>
          </a:stretch>
        </p:blipFill>
        <p:spPr bwMode="auto">
          <a:xfrm>
            <a:off x="3121025" y="1876425"/>
            <a:ext cx="1435100" cy="571500"/>
          </a:xfrm>
          <a:prstGeom prst="rect">
            <a:avLst/>
          </a:prstGeom>
          <a:noFill/>
          <a:ln w="9525">
            <a:noFill/>
            <a:miter lim="800000"/>
            <a:headEnd/>
            <a:tailEnd/>
          </a:ln>
        </p:spPr>
      </p:pic>
      <p:sp>
        <p:nvSpPr>
          <p:cNvPr id="4" name="3 Rectángulo"/>
          <p:cNvSpPr/>
          <p:nvPr/>
        </p:nvSpPr>
        <p:spPr>
          <a:xfrm>
            <a:off x="928662" y="2967335"/>
            <a:ext cx="7215238" cy="646331"/>
          </a:xfrm>
          <a:prstGeom prst="rect">
            <a:avLst/>
          </a:prstGeom>
        </p:spPr>
        <p:txBody>
          <a:bodyPr wrap="square">
            <a:spAutoFit/>
          </a:bodyPr>
          <a:lstStyle/>
          <a:p>
            <a:pPr algn="just"/>
            <a:r>
              <a:rPr lang="es-ES" i="1" dirty="0" smtClean="0"/>
              <a:t>El resultado muestra que el valor de la resistencia </a:t>
            </a:r>
            <a:r>
              <a:rPr lang="es-ES" b="1" i="1" dirty="0" smtClean="0"/>
              <a:t>"R"</a:t>
            </a:r>
            <a:r>
              <a:rPr lang="es-ES" i="1" dirty="0" smtClean="0"/>
              <a:t> conectada al circuito es de 3 ohm.</a:t>
            </a:r>
            <a:endParaRPr lang="es-ES" dirty="0"/>
          </a:p>
        </p:txBody>
      </p:sp>
      <p:sp>
        <p:nvSpPr>
          <p:cNvPr id="6" name="Rectangle 9"/>
          <p:cNvSpPr>
            <a:spLocks noChangeArrowheads="1"/>
          </p:cNvSpPr>
          <p:nvPr/>
        </p:nvSpPr>
        <p:spPr bwMode="auto">
          <a:xfrm>
            <a:off x="2500298" y="3571876"/>
            <a:ext cx="407196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b="1" i="1" dirty="0" smtClean="0"/>
              <a:t> </a:t>
            </a:r>
            <a:endParaRPr lang="es-ES" sz="1400" b="1" dirty="0" smtClean="0"/>
          </a:p>
          <a:p>
            <a:r>
              <a:rPr lang="es-ES" sz="1400" b="1" dirty="0" smtClean="0"/>
              <a:t>HALLAR EL VALOR DE INTENSIDAD DE LA CORRIENTE</a:t>
            </a:r>
          </a:p>
          <a:p>
            <a:pPr algn="just"/>
            <a:r>
              <a:rPr lang="es-ES" sz="1400" b="1" dirty="0" smtClean="0"/>
              <a:t>.</a:t>
            </a:r>
            <a:endParaRPr lang="es-ES" sz="1400" b="1" dirty="0"/>
          </a:p>
        </p:txBody>
      </p:sp>
      <p:sp>
        <p:nvSpPr>
          <p:cNvPr id="7" name="Rectangle 9"/>
          <p:cNvSpPr>
            <a:spLocks noChangeArrowheads="1"/>
          </p:cNvSpPr>
          <p:nvPr/>
        </p:nvSpPr>
        <p:spPr bwMode="auto">
          <a:xfrm>
            <a:off x="857224" y="4214818"/>
            <a:ext cx="7215238"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400" dirty="0" smtClean="0"/>
              <a:t>Veamos ahora qué ocurre con la intensidad de la corriente si la resistencia, en lugar de tener 3 ohm, como en el ejemplo anterior, tiene 6 ohm. En este caso la incógnita a despejar sería el valor de la corriente </a:t>
            </a:r>
            <a:r>
              <a:rPr lang="es-ES" sz="1400" b="1" dirty="0" smtClean="0"/>
              <a:t>"A"</a:t>
            </a:r>
            <a:r>
              <a:rPr lang="es-ES" sz="1400" dirty="0" smtClean="0"/>
              <a:t>, por tanto tapamos esa letra:</a:t>
            </a:r>
            <a:endParaRPr lang="es-ES" sz="1400" dirty="0"/>
          </a:p>
        </p:txBody>
      </p:sp>
      <p:pic>
        <p:nvPicPr>
          <p:cNvPr id="124932" name="Picture 4"/>
          <p:cNvPicPr>
            <a:picLocks noChangeAspect="1" noChangeArrowheads="1"/>
          </p:cNvPicPr>
          <p:nvPr/>
        </p:nvPicPr>
        <p:blipFill>
          <a:blip r:embed="rId3"/>
          <a:srcRect/>
          <a:stretch>
            <a:fillRect/>
          </a:stretch>
        </p:blipFill>
        <p:spPr bwMode="auto">
          <a:xfrm>
            <a:off x="3571868" y="5072074"/>
            <a:ext cx="1435100" cy="952500"/>
          </a:xfrm>
          <a:prstGeom prst="rect">
            <a:avLst/>
          </a:prstGeom>
          <a:noFill/>
          <a:ln w="9525">
            <a:noFill/>
            <a:miter lim="800000"/>
            <a:headEnd/>
            <a:tailEnd/>
          </a:ln>
        </p:spPr>
      </p:pic>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928662" y="857232"/>
            <a:ext cx="721523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Sustituimos a continuación la </a:t>
            </a:r>
            <a:r>
              <a:rPr lang="es-ES" sz="1400" b="1" dirty="0" smtClean="0"/>
              <a:t>“V”</a:t>
            </a:r>
            <a:r>
              <a:rPr lang="es-ES" sz="1400" dirty="0" smtClean="0"/>
              <a:t> por el valor de la tensión de la batería, es decir, 1,5 V y la </a:t>
            </a:r>
            <a:r>
              <a:rPr lang="es-ES" sz="1400" b="1" dirty="0" smtClean="0"/>
              <a:t>“R”</a:t>
            </a:r>
            <a:r>
              <a:rPr lang="es-ES" sz="1400" dirty="0" smtClean="0"/>
              <a:t> por el valor de la resistencia (6 ) y efectuamos la operación matemática dividiendo el valor de la tensión o voltaje entre el valor de la resistencia:</a:t>
            </a:r>
          </a:p>
          <a:p>
            <a:pPr algn="just"/>
            <a:r>
              <a:rPr lang="es-ES" sz="1400" dirty="0" smtClean="0"/>
              <a:t>.</a:t>
            </a:r>
            <a:endParaRPr lang="es-ES" sz="1400" dirty="0"/>
          </a:p>
        </p:txBody>
      </p:sp>
      <p:pic>
        <p:nvPicPr>
          <p:cNvPr id="184322" name="Picture 2"/>
          <p:cNvPicPr>
            <a:picLocks noChangeAspect="1" noChangeArrowheads="1"/>
          </p:cNvPicPr>
          <p:nvPr/>
        </p:nvPicPr>
        <p:blipFill>
          <a:blip r:embed="rId2"/>
          <a:srcRect/>
          <a:stretch>
            <a:fillRect/>
          </a:stretch>
        </p:blipFill>
        <p:spPr bwMode="auto">
          <a:xfrm>
            <a:off x="3357554" y="2000240"/>
            <a:ext cx="1714500" cy="673100"/>
          </a:xfrm>
          <a:prstGeom prst="rect">
            <a:avLst/>
          </a:prstGeom>
          <a:noFill/>
          <a:ln w="9525">
            <a:noFill/>
            <a:miter lim="800000"/>
            <a:headEnd/>
            <a:tailEnd/>
          </a:ln>
        </p:spPr>
      </p:pic>
      <p:sp>
        <p:nvSpPr>
          <p:cNvPr id="4" name="Rectangle 9"/>
          <p:cNvSpPr>
            <a:spLocks noChangeArrowheads="1"/>
          </p:cNvSpPr>
          <p:nvPr/>
        </p:nvSpPr>
        <p:spPr bwMode="auto">
          <a:xfrm>
            <a:off x="1071538" y="3714752"/>
            <a:ext cx="7215238"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400" dirty="0" smtClean="0"/>
              <a:t>En este resultado podemos comprobar que, efectivamente, la resistencia es inversamente proporcional al valor de la corriente, porque al aumentar el valor de </a:t>
            </a:r>
            <a:r>
              <a:rPr lang="es-ES" sz="1400" b="1" dirty="0" smtClean="0"/>
              <a:t>"R"</a:t>
            </a:r>
            <a:r>
              <a:rPr lang="es-ES" sz="1400" dirty="0" smtClean="0"/>
              <a:t>, de 3 a 6 ohm, la intensidad </a:t>
            </a:r>
            <a:r>
              <a:rPr lang="es-ES" sz="1400" b="1" dirty="0" smtClean="0"/>
              <a:t>"A"</a:t>
            </a:r>
            <a:r>
              <a:rPr lang="es-ES" sz="1400" dirty="0" smtClean="0"/>
              <a:t> de la corriente varió también, disminuyendo su valor de 0, 5 a 0,25 ampere.</a:t>
            </a:r>
            <a:endParaRPr lang="es-ES" sz="14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13318</Words>
  <Application>Microsoft Office PowerPoint</Application>
  <PresentationFormat>Presentación en pantalla (4:3)</PresentationFormat>
  <Paragraphs>656</Paragraphs>
  <Slides>134</Slides>
  <Notes>0</Notes>
  <HiddenSlides>0</HiddenSlides>
  <MMClips>4</MMClips>
  <ScaleCrop>false</ScaleCrop>
  <HeadingPairs>
    <vt:vector size="6" baseType="variant">
      <vt:variant>
        <vt:lpstr>Tema</vt:lpstr>
      </vt:variant>
      <vt:variant>
        <vt:i4>1</vt:i4>
      </vt:variant>
      <vt:variant>
        <vt:lpstr>Servidores OLE incrustados</vt:lpstr>
      </vt:variant>
      <vt:variant>
        <vt:i4>3</vt:i4>
      </vt:variant>
      <vt:variant>
        <vt:lpstr>Títulos de diapositiva</vt:lpstr>
      </vt:variant>
      <vt:variant>
        <vt:i4>134</vt:i4>
      </vt:variant>
    </vt:vector>
  </HeadingPairs>
  <TitlesOfParts>
    <vt:vector size="138" baseType="lpstr">
      <vt:lpstr>Tema de Office</vt:lpstr>
      <vt:lpstr>Imagen de mapa de bits</vt:lpstr>
      <vt:lpstr>Ecuación</vt:lpstr>
      <vt:lpstr>Microsoft Editor de ecuaciones 3.0</vt:lpstr>
      <vt:lpstr>Diapositiva 1</vt:lpstr>
      <vt:lpstr>Diapositiva 2</vt:lpstr>
      <vt:lpstr>Trabajo eléctrico y  Diferencia de Potencial</vt:lpstr>
      <vt:lpstr>Conceptos previos</vt:lpstr>
      <vt:lpstr>Conceptos previos</vt:lpstr>
      <vt:lpstr>Diapositiva 6</vt:lpstr>
      <vt:lpstr>Diapositiva 7</vt:lpstr>
      <vt:lpstr>Concepto de trabajo eléctrico y diferencia de potencial</vt:lpstr>
      <vt:lpstr>Trabajo eléctrico y Diferencia de potencial</vt:lpstr>
      <vt:lpstr>Trabajo eléctrico y Diferencia de potencial</vt:lpstr>
      <vt:lpstr>Trabajo eléctrico y Diferencia de potencial</vt:lpstr>
      <vt:lpstr>Trabajo eléctrico y Diferencia de potencial</vt:lpstr>
      <vt:lpstr>Trabajo eléctrico y Diferencia de potencial</vt:lpstr>
      <vt:lpstr>Trabajo eléctrico y Diferencia de potencial</vt:lpstr>
      <vt:lpstr>Analogía Diferencia de Potencial </vt:lpstr>
      <vt:lpstr>Trabajo eléctrico y Diferencia de potencial</vt:lpstr>
      <vt:lpstr>Trabajo eléctrico y Diferencia de potencial</vt:lpstr>
      <vt:lpstr>Trabajo eléctrico y Diferencia de Potencial</vt:lpstr>
      <vt:lpstr>Aplicación de trabajo eléctrico</vt:lpstr>
      <vt:lpstr>Aplicación de trabajo eléctrico</vt:lpstr>
      <vt:lpstr>Ejercicios de Aplicación</vt:lpstr>
      <vt:lpstr>Ejercicios de Aplicación</vt:lpstr>
      <vt:lpstr>En la industria</vt:lpstr>
      <vt:lpstr>Aplicación en Prevención de Riesgos</vt:lpstr>
      <vt:lpstr>Aplicación en Prevención de Riesgos</vt:lpstr>
      <vt:lpstr>Explicación  práctica</vt:lpstr>
      <vt:lpstr>Aplicación en Prevención de Riesgos</vt:lpstr>
      <vt:lpstr>Aplicación en Prevención de Riesgos</vt:lpstr>
      <vt:lpstr>Diapositiva 29</vt:lpstr>
      <vt:lpstr>LAS LENTES Conceptos-Física </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Flujo eléctrico</vt:lpstr>
      <vt:lpstr>La ley de Gauss</vt:lpstr>
      <vt:lpstr>la ley de Gauss te permite conocer el flujo que pasa por figuras muy complejas y esta ley establece que ⌠θ=E⌠ds. El fuljo eléctrico sobre una superficie gausiana es el campo por el área. "se entiende como superficie gausiana a un cuerpo cerrado que divide el espacio en dos zonas del cual no se puede pasar de una zona a otra sin atravesar la superficie" ejemplo: una esfera, un cubo...otros. Se establece también que E=Q/E0 el campo es igual a la carga sobre exilum sub. cero. "constante".  Ejemplo: el fuljo eléctrico que pasa por la cara de cubo de 10 m de largo dicho campo es generado por un plano infinito 8 N/c. aplicas gauss ⌠θ=E⌠ds. E= 8 N/C * el área del cuadrado que es una cara de un cubo 10*10 entonces el fuljo eléctrico en igual a 800.  La ley de gauss te sirve para calcular el flujo eléctrico en figuras extrañas imagínate que alumbras con una lámpara la cara sobre la cual te piden el flujo la sombra que veas en la pared es el área que metes en la formula. Por eso para la cara de un cubo es el área de un cuadrado L*L. vez. </vt:lpstr>
      <vt:lpstr>Ley de Gauss</vt:lpstr>
      <vt:lpstr>Enunciado</vt:lpstr>
      <vt:lpstr>Ley de Gauss – ¿Cuándo se usa?</vt:lpstr>
      <vt:lpstr>Diapositiva 58</vt:lpstr>
      <vt:lpstr>Aplicación de la Ley de Gauss Simetría Plana</vt:lpstr>
      <vt:lpstr>Diapositiva 60</vt:lpstr>
      <vt:lpstr>Diapositiva 61</vt:lpstr>
      <vt:lpstr>Conceptos previos</vt:lpstr>
      <vt:lpstr>Conceptos previos</vt:lpstr>
      <vt:lpstr>Diapositiva 64</vt:lpstr>
      <vt:lpstr>Diapositiva 65</vt:lpstr>
      <vt:lpstr>Concepto de trabajo eléctrico y diferencia de potencial</vt:lpstr>
      <vt:lpstr>Trabajo eléctrico y Diferencia de potencial</vt:lpstr>
      <vt:lpstr>Trabajo eléctrico y Diferencia de potencial</vt:lpstr>
      <vt:lpstr>Trabajo eléctrico y Diferencia de potencial</vt:lpstr>
      <vt:lpstr>Trabajo eléctrico y Diferencia de potencial</vt:lpstr>
      <vt:lpstr>Trabajo eléctrico y Diferencia de potencial</vt:lpstr>
      <vt:lpstr>Trabajo eléctrico y Diferencia de potencial</vt:lpstr>
      <vt:lpstr>Analogía Diferencia de Potencial </vt:lpstr>
      <vt:lpstr>Trabajo eléctrico y Diferencia de potencial</vt:lpstr>
      <vt:lpstr>Trabajo eléctrico y Diferencia de potencial</vt:lpstr>
      <vt:lpstr>Trabajo eléctrico y Diferencia de Potencial</vt:lpstr>
      <vt:lpstr>Aplicación de trabajo eléctrico</vt:lpstr>
      <vt:lpstr>Aplicación de trabajo eléctrico</vt:lpstr>
      <vt:lpstr>Ejercicios de Aplicación</vt:lpstr>
      <vt:lpstr>Ejercicios de Aplicación</vt:lpstr>
      <vt:lpstr>En la industria</vt:lpstr>
      <vt:lpstr>Aplicación en Prevención de Riesgos</vt:lpstr>
      <vt:lpstr>Aplicación en Prevención de Riesgos</vt:lpstr>
      <vt:lpstr>Explicación  práctica</vt:lpstr>
      <vt:lpstr>Aplicación en Prevención de Riesgos</vt:lpstr>
      <vt:lpstr>Aplicación en Prevención de Riesgos</vt:lpstr>
      <vt:lpstr>Diapositiva 87</vt:lpstr>
      <vt:lpstr>Ley de Ohm Microscópica</vt:lpstr>
      <vt:lpstr>Diapositiva 89</vt:lpstr>
      <vt:lpstr>Diapositiva 90</vt:lpstr>
      <vt:lpstr>Diapositiva 91</vt:lpstr>
      <vt:lpstr>Diapositiva 92</vt:lpstr>
      <vt:lpstr>Diapositiva 93</vt:lpstr>
      <vt:lpstr>Diapositiva 94</vt:lpstr>
      <vt:lpstr>Diapositiva 95</vt:lpstr>
      <vt:lpstr>Diapositiva 96</vt:lpstr>
      <vt:lpstr>Diapositiva 97</vt:lpstr>
      <vt:lpstr>Diapositiva 98</vt:lpstr>
      <vt:lpstr>Diapositiva 99</vt:lpstr>
      <vt:lpstr>Diapositiva 100</vt:lpstr>
      <vt:lpstr>Diapositiva 101</vt:lpstr>
      <vt:lpstr>Diapositiva 102</vt:lpstr>
      <vt:lpstr>Diapositiva 103</vt:lpstr>
      <vt:lpstr>Diapositiva 104</vt:lpstr>
      <vt:lpstr>Diapositiva 105</vt:lpstr>
      <vt:lpstr>Diapositiva 106</vt:lpstr>
      <vt:lpstr>Diapositiva 107</vt:lpstr>
      <vt:lpstr>Diapositiva 108</vt:lpstr>
      <vt:lpstr>Diapositiva 109</vt:lpstr>
      <vt:lpstr>Diapositiva 110</vt:lpstr>
      <vt:lpstr>Diapositiva 111</vt:lpstr>
      <vt:lpstr>Diapositiva 112</vt:lpstr>
      <vt:lpstr>Diapositiva 113</vt:lpstr>
      <vt:lpstr>Diapositiva 114</vt:lpstr>
      <vt:lpstr>Diapositiva 115</vt:lpstr>
      <vt:lpstr>Diapositiva 116</vt:lpstr>
      <vt:lpstr>Diapositiva 117</vt:lpstr>
      <vt:lpstr>Diapositiva 118</vt:lpstr>
      <vt:lpstr>     TEORIA DE LORENTZ    .  </vt:lpstr>
      <vt:lpstr>Diapositiva 120</vt:lpstr>
      <vt:lpstr>Diapositiva 121</vt:lpstr>
      <vt:lpstr>Diapositiva 122</vt:lpstr>
      <vt:lpstr>Diapositiva 123</vt:lpstr>
      <vt:lpstr>Diapositiva 124</vt:lpstr>
      <vt:lpstr>Diapositiva 125</vt:lpstr>
      <vt:lpstr>Diapositiva 126</vt:lpstr>
      <vt:lpstr>Diapositiva 127</vt:lpstr>
      <vt:lpstr>Diapositiva 128</vt:lpstr>
      <vt:lpstr>Diapositiva 129</vt:lpstr>
      <vt:lpstr>Diapositiva 130</vt:lpstr>
      <vt:lpstr>Diapositiva 131</vt:lpstr>
      <vt:lpstr>Diapositiva 132</vt:lpstr>
      <vt:lpstr>Diapositiva 133</vt:lpstr>
      <vt:lpstr>Diapositiva 134</vt:lpstr>
    </vt:vector>
  </TitlesOfParts>
  <Company>Universidad de Aconcagua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Uac1</dc:creator>
  <cp:lastModifiedBy>Uac1</cp:lastModifiedBy>
  <cp:revision>47</cp:revision>
  <dcterms:created xsi:type="dcterms:W3CDTF">2009-08-27T21:23:21Z</dcterms:created>
  <dcterms:modified xsi:type="dcterms:W3CDTF">2009-10-07T22:57:01Z</dcterms:modified>
</cp:coreProperties>
</file>